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5" r:id="rId1"/>
  </p:sldMasterIdLst>
  <p:notesMasterIdLst>
    <p:notesMasterId r:id="rId54"/>
  </p:notesMasterIdLst>
  <p:sldIdLst>
    <p:sldId id="259" r:id="rId2"/>
    <p:sldId id="260" r:id="rId3"/>
    <p:sldId id="295" r:id="rId4"/>
    <p:sldId id="261" r:id="rId5"/>
    <p:sldId id="267" r:id="rId6"/>
    <p:sldId id="276" r:id="rId7"/>
    <p:sldId id="263" r:id="rId8"/>
    <p:sldId id="268" r:id="rId9"/>
    <p:sldId id="262" r:id="rId10"/>
    <p:sldId id="318" r:id="rId11"/>
    <p:sldId id="264" r:id="rId12"/>
    <p:sldId id="266" r:id="rId13"/>
    <p:sldId id="271" r:id="rId14"/>
    <p:sldId id="273" r:id="rId15"/>
    <p:sldId id="297" r:id="rId16"/>
    <p:sldId id="320" r:id="rId17"/>
    <p:sldId id="274" r:id="rId18"/>
    <p:sldId id="321" r:id="rId19"/>
    <p:sldId id="279" r:id="rId20"/>
    <p:sldId id="278" r:id="rId21"/>
    <p:sldId id="280" r:id="rId22"/>
    <p:sldId id="281" r:id="rId23"/>
    <p:sldId id="284" r:id="rId24"/>
    <p:sldId id="285" r:id="rId25"/>
    <p:sldId id="286" r:id="rId26"/>
    <p:sldId id="290" r:id="rId27"/>
    <p:sldId id="292" r:id="rId28"/>
    <p:sldId id="294" r:id="rId29"/>
    <p:sldId id="291" r:id="rId30"/>
    <p:sldId id="296" r:id="rId31"/>
    <p:sldId id="272" r:id="rId32"/>
    <p:sldId id="298" r:id="rId33"/>
    <p:sldId id="301" r:id="rId34"/>
    <p:sldId id="302" r:id="rId35"/>
    <p:sldId id="299" r:id="rId36"/>
    <p:sldId id="305" r:id="rId37"/>
    <p:sldId id="303" r:id="rId38"/>
    <p:sldId id="322" r:id="rId39"/>
    <p:sldId id="306" r:id="rId40"/>
    <p:sldId id="308" r:id="rId41"/>
    <p:sldId id="307" r:id="rId42"/>
    <p:sldId id="310" r:id="rId43"/>
    <p:sldId id="311" r:id="rId44"/>
    <p:sldId id="309" r:id="rId45"/>
    <p:sldId id="312" r:id="rId46"/>
    <p:sldId id="319" r:id="rId47"/>
    <p:sldId id="313" r:id="rId48"/>
    <p:sldId id="269" r:id="rId49"/>
    <p:sldId id="314" r:id="rId50"/>
    <p:sldId id="316" r:id="rId51"/>
    <p:sldId id="315" r:id="rId52"/>
    <p:sldId id="31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7F8B"/>
    <a:srgbClr val="8477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4" autoAdjust="0"/>
    <p:restoredTop sz="87250" autoAdjust="0"/>
  </p:normalViewPr>
  <p:slideViewPr>
    <p:cSldViewPr snapToGrid="0">
      <p:cViewPr varScale="1">
        <p:scale>
          <a:sx n="72" d="100"/>
          <a:sy n="72" d="100"/>
        </p:scale>
        <p:origin x="110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DB0C9-32DD-456F-9763-3B855E91B16D}" type="doc">
      <dgm:prSet loTypeId="urn:microsoft.com/office/officeart/2005/8/layout/hProcess9" loCatId="process" qsTypeId="urn:microsoft.com/office/officeart/2005/8/quickstyle/simple1" qsCatId="simple" csTypeId="urn:microsoft.com/office/officeart/2005/8/colors/accent1_2" csCatId="accent1" phldr="1"/>
      <dgm:spPr/>
    </dgm:pt>
    <dgm:pt modelId="{68F7AD92-6590-4879-A5DE-806959A25F38}">
      <dgm:prSet phldrT="[טקסט]"/>
      <dgm:spPr>
        <a:solidFill>
          <a:schemeClr val="accent1">
            <a:lumMod val="40000"/>
            <a:lumOff val="60000"/>
          </a:schemeClr>
        </a:solidFill>
      </dgm:spPr>
      <dgm:t>
        <a:bodyPr/>
        <a:lstStyle/>
        <a:p>
          <a:pPr rtl="1"/>
          <a:r>
            <a:rPr lang="he-IL" b="1" dirty="0">
              <a:solidFill>
                <a:srgbClr val="107F8B"/>
              </a:solidFill>
            </a:rPr>
            <a:t>תרגום</a:t>
          </a:r>
          <a:r>
            <a:rPr lang="he-IL" dirty="0">
              <a:solidFill>
                <a:srgbClr val="107F8B"/>
              </a:solidFill>
            </a:rPr>
            <a:t> </a:t>
          </a:r>
          <a:r>
            <a:rPr lang="he-IL" b="1" dirty="0">
              <a:solidFill>
                <a:srgbClr val="107F8B"/>
              </a:solidFill>
            </a:rPr>
            <a:t>ראשוני</a:t>
          </a:r>
        </a:p>
      </dgm:t>
    </dgm:pt>
    <dgm:pt modelId="{A3C89A3F-0621-4D2D-B706-A1838DEE6DEC}" type="parTrans" cxnId="{2DF75F26-9ADD-4EE4-A562-F373EEF110BD}">
      <dgm:prSet/>
      <dgm:spPr/>
      <dgm:t>
        <a:bodyPr/>
        <a:lstStyle/>
        <a:p>
          <a:pPr rtl="1"/>
          <a:endParaRPr lang="he-IL"/>
        </a:p>
      </dgm:t>
    </dgm:pt>
    <dgm:pt modelId="{3EF83578-1E48-434A-A999-1955C60ACFFE}" type="sibTrans" cxnId="{2DF75F26-9ADD-4EE4-A562-F373EEF110BD}">
      <dgm:prSet/>
      <dgm:spPr/>
      <dgm:t>
        <a:bodyPr/>
        <a:lstStyle/>
        <a:p>
          <a:pPr rtl="1"/>
          <a:endParaRPr lang="he-IL"/>
        </a:p>
      </dgm:t>
    </dgm:pt>
    <dgm:pt modelId="{D4C6A7E6-1D53-4C95-84E1-FE8E7CD3CF96}">
      <dgm:prSet phldrT="[טקסט]"/>
      <dgm:spPr>
        <a:solidFill>
          <a:schemeClr val="accent1">
            <a:lumMod val="40000"/>
            <a:lumOff val="60000"/>
          </a:schemeClr>
        </a:solidFill>
      </dgm:spPr>
      <dgm:t>
        <a:bodyPr/>
        <a:lstStyle/>
        <a:p>
          <a:pPr rtl="1"/>
          <a:r>
            <a:rPr lang="he-IL" b="1" dirty="0">
              <a:solidFill>
                <a:srgbClr val="107F8B"/>
              </a:solidFill>
            </a:rPr>
            <a:t>עיבוד והגהה</a:t>
          </a:r>
        </a:p>
      </dgm:t>
    </dgm:pt>
    <dgm:pt modelId="{581EE6EC-10D2-4FBB-8AA1-7B94678E656F}" type="parTrans" cxnId="{2F5D7E0D-D26F-4D1B-AC82-C83D31C2F6AA}">
      <dgm:prSet/>
      <dgm:spPr/>
      <dgm:t>
        <a:bodyPr/>
        <a:lstStyle/>
        <a:p>
          <a:pPr rtl="1"/>
          <a:endParaRPr lang="he-IL"/>
        </a:p>
      </dgm:t>
    </dgm:pt>
    <dgm:pt modelId="{364C16F0-2E30-4BB5-9C02-0404C1355E63}" type="sibTrans" cxnId="{2F5D7E0D-D26F-4D1B-AC82-C83D31C2F6AA}">
      <dgm:prSet/>
      <dgm:spPr/>
      <dgm:t>
        <a:bodyPr/>
        <a:lstStyle/>
        <a:p>
          <a:pPr rtl="1"/>
          <a:endParaRPr lang="he-IL"/>
        </a:p>
      </dgm:t>
    </dgm:pt>
    <dgm:pt modelId="{12824DE6-D27F-4F69-9E3B-5390607E1875}">
      <dgm:prSet phldrT="[טקסט]"/>
      <dgm:spPr>
        <a:solidFill>
          <a:schemeClr val="accent1">
            <a:lumMod val="40000"/>
            <a:lumOff val="60000"/>
          </a:schemeClr>
        </a:solidFill>
      </dgm:spPr>
      <dgm:t>
        <a:bodyPr/>
        <a:lstStyle/>
        <a:p>
          <a:pPr rtl="1"/>
          <a:r>
            <a:rPr lang="he-IL" b="1" dirty="0">
              <a:solidFill>
                <a:srgbClr val="107F8B"/>
              </a:solidFill>
            </a:rPr>
            <a:t>התאמה</a:t>
          </a:r>
          <a:r>
            <a:rPr lang="he-IL" dirty="0">
              <a:solidFill>
                <a:srgbClr val="107F8B"/>
              </a:solidFill>
            </a:rPr>
            <a:t> </a:t>
          </a:r>
          <a:r>
            <a:rPr lang="he-IL" b="1" dirty="0">
              <a:solidFill>
                <a:srgbClr val="107F8B"/>
              </a:solidFill>
            </a:rPr>
            <a:t>תרופתית</a:t>
          </a:r>
          <a:r>
            <a:rPr lang="he-IL" dirty="0">
              <a:solidFill>
                <a:srgbClr val="107F8B"/>
              </a:solidFill>
            </a:rPr>
            <a:t> </a:t>
          </a:r>
          <a:r>
            <a:rPr lang="he-IL" b="1" dirty="0">
              <a:solidFill>
                <a:srgbClr val="107F8B"/>
              </a:solidFill>
            </a:rPr>
            <a:t>לקהילה</a:t>
          </a:r>
          <a:r>
            <a:rPr lang="he-IL" dirty="0">
              <a:solidFill>
                <a:srgbClr val="107F8B"/>
              </a:solidFill>
            </a:rPr>
            <a:t> ובי'</a:t>
          </a:r>
          <a:r>
            <a:rPr lang="he-IL" b="1" dirty="0">
              <a:solidFill>
                <a:srgbClr val="107F8B"/>
              </a:solidFill>
            </a:rPr>
            <a:t>'ח</a:t>
          </a:r>
        </a:p>
      </dgm:t>
    </dgm:pt>
    <dgm:pt modelId="{6724D762-0BAD-4082-9C18-B2615ADAB73B}" type="parTrans" cxnId="{8144BD8F-B579-4366-BFC5-D93C1C63D4F6}">
      <dgm:prSet/>
      <dgm:spPr/>
      <dgm:t>
        <a:bodyPr/>
        <a:lstStyle/>
        <a:p>
          <a:pPr rtl="1"/>
          <a:endParaRPr lang="he-IL"/>
        </a:p>
      </dgm:t>
    </dgm:pt>
    <dgm:pt modelId="{DF505BEB-FF87-47A5-BCD7-799505587710}" type="sibTrans" cxnId="{8144BD8F-B579-4366-BFC5-D93C1C63D4F6}">
      <dgm:prSet/>
      <dgm:spPr/>
      <dgm:t>
        <a:bodyPr/>
        <a:lstStyle/>
        <a:p>
          <a:pPr rtl="1"/>
          <a:endParaRPr lang="he-IL"/>
        </a:p>
      </dgm:t>
    </dgm:pt>
    <dgm:pt modelId="{0CB2E0D4-5BAE-4FDA-811F-4F4DD1DF926D}">
      <dgm:prSet phldrT="[טקסט]"/>
      <dgm:spPr>
        <a:solidFill>
          <a:schemeClr val="accent1">
            <a:lumMod val="20000"/>
            <a:lumOff val="80000"/>
          </a:schemeClr>
        </a:solidFill>
      </dgm:spPr>
      <dgm:t>
        <a:bodyPr/>
        <a:lstStyle/>
        <a:p>
          <a:pPr rtl="1"/>
          <a:r>
            <a:rPr lang="he-IL" b="1" dirty="0">
              <a:solidFill>
                <a:srgbClr val="107F8B"/>
              </a:solidFill>
            </a:rPr>
            <a:t>עיבוד</a:t>
          </a:r>
          <a:r>
            <a:rPr lang="he-IL" dirty="0">
              <a:solidFill>
                <a:srgbClr val="107F8B"/>
              </a:solidFill>
            </a:rPr>
            <a:t> </a:t>
          </a:r>
          <a:r>
            <a:rPr lang="he-IL" b="1" dirty="0">
              <a:solidFill>
                <a:srgbClr val="107F8B"/>
              </a:solidFill>
            </a:rPr>
            <a:t>חוזר</a:t>
          </a:r>
        </a:p>
      </dgm:t>
    </dgm:pt>
    <dgm:pt modelId="{0969AC9C-3314-4B40-A206-E78E876C7CEB}" type="parTrans" cxnId="{C88B1E12-100E-4552-A00B-3C4859869AE2}">
      <dgm:prSet/>
      <dgm:spPr/>
      <dgm:t>
        <a:bodyPr/>
        <a:lstStyle/>
        <a:p>
          <a:pPr rtl="1"/>
          <a:endParaRPr lang="he-IL"/>
        </a:p>
      </dgm:t>
    </dgm:pt>
    <dgm:pt modelId="{8E37EE35-05FA-4987-B6C7-3EDB8FE894EC}" type="sibTrans" cxnId="{C88B1E12-100E-4552-A00B-3C4859869AE2}">
      <dgm:prSet/>
      <dgm:spPr/>
      <dgm:t>
        <a:bodyPr/>
        <a:lstStyle/>
        <a:p>
          <a:pPr rtl="1"/>
          <a:endParaRPr lang="he-IL"/>
        </a:p>
      </dgm:t>
    </dgm:pt>
    <dgm:pt modelId="{00C896B4-8AA9-4BBD-9C08-6778035F1B80}">
      <dgm:prSet phldrT="[טקסט]"/>
      <dgm:spPr>
        <a:solidFill>
          <a:schemeClr val="accent1">
            <a:lumMod val="20000"/>
            <a:lumOff val="80000"/>
          </a:schemeClr>
        </a:solidFill>
      </dgm:spPr>
      <dgm:t>
        <a:bodyPr/>
        <a:lstStyle/>
        <a:p>
          <a:pPr rtl="1"/>
          <a:r>
            <a:rPr lang="he-IL" b="1" dirty="0">
              <a:solidFill>
                <a:srgbClr val="107F8B"/>
              </a:solidFill>
            </a:rPr>
            <a:t>סקירה</a:t>
          </a:r>
          <a:r>
            <a:rPr lang="he-IL" dirty="0">
              <a:solidFill>
                <a:srgbClr val="107F8B"/>
              </a:solidFill>
            </a:rPr>
            <a:t> </a:t>
          </a:r>
          <a:r>
            <a:rPr lang="he-IL" b="1" dirty="0">
              <a:solidFill>
                <a:srgbClr val="107F8B"/>
              </a:solidFill>
            </a:rPr>
            <a:t>רפואית</a:t>
          </a:r>
        </a:p>
      </dgm:t>
    </dgm:pt>
    <dgm:pt modelId="{60C36CD4-4431-4C3B-9FD5-84120BB56AB8}" type="parTrans" cxnId="{828A4798-2E34-4DC3-A016-153D76D5D7AA}">
      <dgm:prSet/>
      <dgm:spPr/>
      <dgm:t>
        <a:bodyPr/>
        <a:lstStyle/>
        <a:p>
          <a:pPr rtl="1"/>
          <a:endParaRPr lang="he-IL"/>
        </a:p>
      </dgm:t>
    </dgm:pt>
    <dgm:pt modelId="{0E982751-8D23-4819-897F-47A907B3C37B}" type="sibTrans" cxnId="{828A4798-2E34-4DC3-A016-153D76D5D7AA}">
      <dgm:prSet/>
      <dgm:spPr/>
      <dgm:t>
        <a:bodyPr/>
        <a:lstStyle/>
        <a:p>
          <a:pPr rtl="1"/>
          <a:endParaRPr lang="he-IL"/>
        </a:p>
      </dgm:t>
    </dgm:pt>
    <dgm:pt modelId="{A7C34395-DFF2-4085-9046-9B742FA7432D}">
      <dgm:prSet phldrT="[טקסט]"/>
      <dgm:spPr>
        <a:solidFill>
          <a:schemeClr val="accent1">
            <a:lumMod val="20000"/>
            <a:lumOff val="80000"/>
          </a:schemeClr>
        </a:solidFill>
        <a:ln w="57150">
          <a:solidFill>
            <a:srgbClr val="8477FE"/>
          </a:solidFill>
        </a:ln>
      </dgm:spPr>
      <dgm:t>
        <a:bodyPr/>
        <a:lstStyle/>
        <a:p>
          <a:pPr rtl="1"/>
          <a:r>
            <a:rPr lang="he-IL" b="1" dirty="0">
              <a:solidFill>
                <a:srgbClr val="107F8B"/>
              </a:solidFill>
            </a:rPr>
            <a:t>גרסה</a:t>
          </a:r>
          <a:r>
            <a:rPr lang="he-IL" dirty="0">
              <a:solidFill>
                <a:srgbClr val="107F8B"/>
              </a:solidFill>
            </a:rPr>
            <a:t> </a:t>
          </a:r>
          <a:r>
            <a:rPr lang="he-IL" b="1" dirty="0">
              <a:solidFill>
                <a:srgbClr val="107F8B"/>
              </a:solidFill>
            </a:rPr>
            <a:t>סופית</a:t>
          </a:r>
        </a:p>
      </dgm:t>
    </dgm:pt>
    <dgm:pt modelId="{88CABC4B-E1B2-4658-9A50-6ECF10CBF1B1}" type="parTrans" cxnId="{0BD07E2D-28C8-4792-8A6E-D6CC75694A91}">
      <dgm:prSet/>
      <dgm:spPr/>
      <dgm:t>
        <a:bodyPr/>
        <a:lstStyle/>
        <a:p>
          <a:pPr rtl="1"/>
          <a:endParaRPr lang="he-IL"/>
        </a:p>
      </dgm:t>
    </dgm:pt>
    <dgm:pt modelId="{6EAF3F6B-2234-4469-8B58-641FB8D96E8A}" type="sibTrans" cxnId="{0BD07E2D-28C8-4792-8A6E-D6CC75694A91}">
      <dgm:prSet/>
      <dgm:spPr/>
      <dgm:t>
        <a:bodyPr/>
        <a:lstStyle/>
        <a:p>
          <a:pPr rtl="1"/>
          <a:endParaRPr lang="he-IL"/>
        </a:p>
      </dgm:t>
    </dgm:pt>
    <dgm:pt modelId="{76791F2A-3B78-4EDD-977C-F83D0B9576B9}" type="pres">
      <dgm:prSet presAssocID="{97DDB0C9-32DD-456F-9763-3B855E91B16D}" presName="CompostProcess" presStyleCnt="0">
        <dgm:presLayoutVars>
          <dgm:dir val="rev"/>
          <dgm:resizeHandles val="exact"/>
        </dgm:presLayoutVars>
      </dgm:prSet>
      <dgm:spPr/>
    </dgm:pt>
    <dgm:pt modelId="{81098383-70C0-46CE-890E-2B8AD79402BA}" type="pres">
      <dgm:prSet presAssocID="{97DDB0C9-32DD-456F-9763-3B855E91B16D}" presName="arrow" presStyleLbl="bgShp" presStyleIdx="0" presStyleCnt="1" custLinFactNeighborX="2838" custLinFactNeighborY="-3645"/>
      <dgm:spPr>
        <a:solidFill>
          <a:srgbClr val="107F8B"/>
        </a:solidFill>
      </dgm:spPr>
    </dgm:pt>
    <dgm:pt modelId="{B2A9B26E-3FBB-4758-948C-7CA8E31DF70E}" type="pres">
      <dgm:prSet presAssocID="{97DDB0C9-32DD-456F-9763-3B855E91B16D}" presName="linearProcess" presStyleCnt="0"/>
      <dgm:spPr/>
    </dgm:pt>
    <dgm:pt modelId="{63BA5EC5-E89A-43C5-92E9-9FB58A98914E}" type="pres">
      <dgm:prSet presAssocID="{68F7AD92-6590-4879-A5DE-806959A25F38}" presName="textNode" presStyleLbl="node1" presStyleIdx="0" presStyleCnt="6" custScaleX="86032">
        <dgm:presLayoutVars>
          <dgm:bulletEnabled val="1"/>
        </dgm:presLayoutVars>
      </dgm:prSet>
      <dgm:spPr/>
    </dgm:pt>
    <dgm:pt modelId="{44F244D1-EE02-4ACC-B662-15F6D58C60D1}" type="pres">
      <dgm:prSet presAssocID="{3EF83578-1E48-434A-A999-1955C60ACFFE}" presName="sibTrans" presStyleCnt="0"/>
      <dgm:spPr/>
    </dgm:pt>
    <dgm:pt modelId="{0298E2C5-62EB-4C70-9DEE-206D74C99A09}" type="pres">
      <dgm:prSet presAssocID="{D4C6A7E6-1D53-4C95-84E1-FE8E7CD3CF96}" presName="textNode" presStyleLbl="node1" presStyleIdx="1" presStyleCnt="6" custScaleX="76036">
        <dgm:presLayoutVars>
          <dgm:bulletEnabled val="1"/>
        </dgm:presLayoutVars>
      </dgm:prSet>
      <dgm:spPr/>
    </dgm:pt>
    <dgm:pt modelId="{2E15A082-8BED-4800-A4AF-E4664D10028D}" type="pres">
      <dgm:prSet presAssocID="{364C16F0-2E30-4BB5-9C02-0404C1355E63}" presName="sibTrans" presStyleCnt="0"/>
      <dgm:spPr/>
    </dgm:pt>
    <dgm:pt modelId="{D2A0FB2B-6B05-476F-B305-1CD7B72A6D27}" type="pres">
      <dgm:prSet presAssocID="{12824DE6-D27F-4F69-9E3B-5390607E1875}" presName="textNode" presStyleLbl="node1" presStyleIdx="2" presStyleCnt="6" custScaleX="94835">
        <dgm:presLayoutVars>
          <dgm:bulletEnabled val="1"/>
        </dgm:presLayoutVars>
      </dgm:prSet>
      <dgm:spPr/>
    </dgm:pt>
    <dgm:pt modelId="{56DA6D14-339F-4CEC-A20D-A6568529A1CC}" type="pres">
      <dgm:prSet presAssocID="{DF505BEB-FF87-47A5-BCD7-799505587710}" presName="sibTrans" presStyleCnt="0"/>
      <dgm:spPr/>
    </dgm:pt>
    <dgm:pt modelId="{C75996DD-61F8-40A7-8551-709B5F376D91}" type="pres">
      <dgm:prSet presAssocID="{0CB2E0D4-5BAE-4FDA-811F-4F4DD1DF926D}" presName="textNode" presStyleLbl="node1" presStyleIdx="3" presStyleCnt="6" custScaleX="76093">
        <dgm:presLayoutVars>
          <dgm:bulletEnabled val="1"/>
        </dgm:presLayoutVars>
      </dgm:prSet>
      <dgm:spPr/>
    </dgm:pt>
    <dgm:pt modelId="{F8B8C894-ACA5-46E8-85C8-C151C1BEE9B3}" type="pres">
      <dgm:prSet presAssocID="{8E37EE35-05FA-4987-B6C7-3EDB8FE894EC}" presName="sibTrans" presStyleCnt="0"/>
      <dgm:spPr/>
    </dgm:pt>
    <dgm:pt modelId="{850371E8-9349-45E7-AD76-0361E2B248DD}" type="pres">
      <dgm:prSet presAssocID="{00C896B4-8AA9-4BBD-9C08-6778035F1B80}" presName="textNode" presStyleLbl="node1" presStyleIdx="4" presStyleCnt="6" custScaleX="80689" custLinFactNeighborX="-8771" custLinFactNeighborY="2200">
        <dgm:presLayoutVars>
          <dgm:bulletEnabled val="1"/>
        </dgm:presLayoutVars>
      </dgm:prSet>
      <dgm:spPr/>
    </dgm:pt>
    <dgm:pt modelId="{F09E9693-F7A8-4BB5-969F-0E9EF427F570}" type="pres">
      <dgm:prSet presAssocID="{0E982751-8D23-4819-897F-47A907B3C37B}" presName="sibTrans" presStyleCnt="0"/>
      <dgm:spPr/>
    </dgm:pt>
    <dgm:pt modelId="{20349B26-D2B4-440E-9F49-5BC150AB0C94}" type="pres">
      <dgm:prSet presAssocID="{A7C34395-DFF2-4085-9046-9B742FA7432D}" presName="textNode" presStyleLbl="node1" presStyleIdx="5" presStyleCnt="6" custScaleX="78888">
        <dgm:presLayoutVars>
          <dgm:bulletEnabled val="1"/>
        </dgm:presLayoutVars>
      </dgm:prSet>
      <dgm:spPr/>
    </dgm:pt>
  </dgm:ptLst>
  <dgm:cxnLst>
    <dgm:cxn modelId="{2F5D7E0D-D26F-4D1B-AC82-C83D31C2F6AA}" srcId="{97DDB0C9-32DD-456F-9763-3B855E91B16D}" destId="{D4C6A7E6-1D53-4C95-84E1-FE8E7CD3CF96}" srcOrd="1" destOrd="0" parTransId="{581EE6EC-10D2-4FBB-8AA1-7B94678E656F}" sibTransId="{364C16F0-2E30-4BB5-9C02-0404C1355E63}"/>
    <dgm:cxn modelId="{C88B1E12-100E-4552-A00B-3C4859869AE2}" srcId="{97DDB0C9-32DD-456F-9763-3B855E91B16D}" destId="{0CB2E0D4-5BAE-4FDA-811F-4F4DD1DF926D}" srcOrd="3" destOrd="0" parTransId="{0969AC9C-3314-4B40-A206-E78E876C7CEB}" sibTransId="{8E37EE35-05FA-4987-B6C7-3EDB8FE894EC}"/>
    <dgm:cxn modelId="{1AD03720-3AA5-4DD5-A8E2-4BD12237156C}" type="presOf" srcId="{97DDB0C9-32DD-456F-9763-3B855E91B16D}" destId="{76791F2A-3B78-4EDD-977C-F83D0B9576B9}" srcOrd="0" destOrd="0" presId="urn:microsoft.com/office/officeart/2005/8/layout/hProcess9"/>
    <dgm:cxn modelId="{2DF75F26-9ADD-4EE4-A562-F373EEF110BD}" srcId="{97DDB0C9-32DD-456F-9763-3B855E91B16D}" destId="{68F7AD92-6590-4879-A5DE-806959A25F38}" srcOrd="0" destOrd="0" parTransId="{A3C89A3F-0621-4D2D-B706-A1838DEE6DEC}" sibTransId="{3EF83578-1E48-434A-A999-1955C60ACFFE}"/>
    <dgm:cxn modelId="{0BD07E2D-28C8-4792-8A6E-D6CC75694A91}" srcId="{97DDB0C9-32DD-456F-9763-3B855E91B16D}" destId="{A7C34395-DFF2-4085-9046-9B742FA7432D}" srcOrd="5" destOrd="0" parTransId="{88CABC4B-E1B2-4658-9A50-6ECF10CBF1B1}" sibTransId="{6EAF3F6B-2234-4469-8B58-641FB8D96E8A}"/>
    <dgm:cxn modelId="{3AD3574D-99D1-43AE-A14B-5D7B1A4515BE}" type="presOf" srcId="{0CB2E0D4-5BAE-4FDA-811F-4F4DD1DF926D}" destId="{C75996DD-61F8-40A7-8551-709B5F376D91}" srcOrd="0" destOrd="0" presId="urn:microsoft.com/office/officeart/2005/8/layout/hProcess9"/>
    <dgm:cxn modelId="{D1931087-2186-45F0-8EC4-D3040C47939A}" type="presOf" srcId="{00C896B4-8AA9-4BBD-9C08-6778035F1B80}" destId="{850371E8-9349-45E7-AD76-0361E2B248DD}" srcOrd="0" destOrd="0" presId="urn:microsoft.com/office/officeart/2005/8/layout/hProcess9"/>
    <dgm:cxn modelId="{8144BD8F-B579-4366-BFC5-D93C1C63D4F6}" srcId="{97DDB0C9-32DD-456F-9763-3B855E91B16D}" destId="{12824DE6-D27F-4F69-9E3B-5390607E1875}" srcOrd="2" destOrd="0" parTransId="{6724D762-0BAD-4082-9C18-B2615ADAB73B}" sibTransId="{DF505BEB-FF87-47A5-BCD7-799505587710}"/>
    <dgm:cxn modelId="{828A4798-2E34-4DC3-A016-153D76D5D7AA}" srcId="{97DDB0C9-32DD-456F-9763-3B855E91B16D}" destId="{00C896B4-8AA9-4BBD-9C08-6778035F1B80}" srcOrd="4" destOrd="0" parTransId="{60C36CD4-4431-4C3B-9FD5-84120BB56AB8}" sibTransId="{0E982751-8D23-4819-897F-47A907B3C37B}"/>
    <dgm:cxn modelId="{7BFD89A1-B546-4E37-B5FD-B589A5470D40}" type="presOf" srcId="{D4C6A7E6-1D53-4C95-84E1-FE8E7CD3CF96}" destId="{0298E2C5-62EB-4C70-9DEE-206D74C99A09}" srcOrd="0" destOrd="0" presId="urn:microsoft.com/office/officeart/2005/8/layout/hProcess9"/>
    <dgm:cxn modelId="{F40870C0-9831-46C3-9EA8-DD8A90E0A6D6}" type="presOf" srcId="{68F7AD92-6590-4879-A5DE-806959A25F38}" destId="{63BA5EC5-E89A-43C5-92E9-9FB58A98914E}" srcOrd="0" destOrd="0" presId="urn:microsoft.com/office/officeart/2005/8/layout/hProcess9"/>
    <dgm:cxn modelId="{B4E989C9-0E0E-4E68-98F5-3350EFB430BC}" type="presOf" srcId="{A7C34395-DFF2-4085-9046-9B742FA7432D}" destId="{20349B26-D2B4-440E-9F49-5BC150AB0C94}" srcOrd="0" destOrd="0" presId="urn:microsoft.com/office/officeart/2005/8/layout/hProcess9"/>
    <dgm:cxn modelId="{79B834EA-0B89-436A-B2C2-A43C669F0BEF}" type="presOf" srcId="{12824DE6-D27F-4F69-9E3B-5390607E1875}" destId="{D2A0FB2B-6B05-476F-B305-1CD7B72A6D27}" srcOrd="0" destOrd="0" presId="urn:microsoft.com/office/officeart/2005/8/layout/hProcess9"/>
    <dgm:cxn modelId="{A87A373E-5864-4E3A-8F8B-A02A0BDE9DA4}" type="presParOf" srcId="{76791F2A-3B78-4EDD-977C-F83D0B9576B9}" destId="{81098383-70C0-46CE-890E-2B8AD79402BA}" srcOrd="0" destOrd="0" presId="urn:microsoft.com/office/officeart/2005/8/layout/hProcess9"/>
    <dgm:cxn modelId="{AD3C8B46-E134-4D87-B943-AB98B262B347}" type="presParOf" srcId="{76791F2A-3B78-4EDD-977C-F83D0B9576B9}" destId="{B2A9B26E-3FBB-4758-948C-7CA8E31DF70E}" srcOrd="1" destOrd="0" presId="urn:microsoft.com/office/officeart/2005/8/layout/hProcess9"/>
    <dgm:cxn modelId="{A33F7D29-9C1D-4145-9CB7-0891C8CE413D}" type="presParOf" srcId="{B2A9B26E-3FBB-4758-948C-7CA8E31DF70E}" destId="{63BA5EC5-E89A-43C5-92E9-9FB58A98914E}" srcOrd="0" destOrd="0" presId="urn:microsoft.com/office/officeart/2005/8/layout/hProcess9"/>
    <dgm:cxn modelId="{0AF55C17-4182-46BD-966E-D83152343CC1}" type="presParOf" srcId="{B2A9B26E-3FBB-4758-948C-7CA8E31DF70E}" destId="{44F244D1-EE02-4ACC-B662-15F6D58C60D1}" srcOrd="1" destOrd="0" presId="urn:microsoft.com/office/officeart/2005/8/layout/hProcess9"/>
    <dgm:cxn modelId="{175CB532-D56D-4C20-81C2-98FB3C6D8489}" type="presParOf" srcId="{B2A9B26E-3FBB-4758-948C-7CA8E31DF70E}" destId="{0298E2C5-62EB-4C70-9DEE-206D74C99A09}" srcOrd="2" destOrd="0" presId="urn:microsoft.com/office/officeart/2005/8/layout/hProcess9"/>
    <dgm:cxn modelId="{F4320BCF-6A8B-4E4D-BEF8-FD2A9583BE05}" type="presParOf" srcId="{B2A9B26E-3FBB-4758-948C-7CA8E31DF70E}" destId="{2E15A082-8BED-4800-A4AF-E4664D10028D}" srcOrd="3" destOrd="0" presId="urn:microsoft.com/office/officeart/2005/8/layout/hProcess9"/>
    <dgm:cxn modelId="{AC573A77-9A4B-42D9-8968-3299F020A133}" type="presParOf" srcId="{B2A9B26E-3FBB-4758-948C-7CA8E31DF70E}" destId="{D2A0FB2B-6B05-476F-B305-1CD7B72A6D27}" srcOrd="4" destOrd="0" presId="urn:microsoft.com/office/officeart/2005/8/layout/hProcess9"/>
    <dgm:cxn modelId="{B71987CE-E3B2-410D-9D7B-92798B7BB1A0}" type="presParOf" srcId="{B2A9B26E-3FBB-4758-948C-7CA8E31DF70E}" destId="{56DA6D14-339F-4CEC-A20D-A6568529A1CC}" srcOrd="5" destOrd="0" presId="urn:microsoft.com/office/officeart/2005/8/layout/hProcess9"/>
    <dgm:cxn modelId="{6BACC4DE-0698-40F4-AD9D-A8608BE47967}" type="presParOf" srcId="{B2A9B26E-3FBB-4758-948C-7CA8E31DF70E}" destId="{C75996DD-61F8-40A7-8551-709B5F376D91}" srcOrd="6" destOrd="0" presId="urn:microsoft.com/office/officeart/2005/8/layout/hProcess9"/>
    <dgm:cxn modelId="{E3812803-B5E4-49C8-91ED-07C3A0692A6C}" type="presParOf" srcId="{B2A9B26E-3FBB-4758-948C-7CA8E31DF70E}" destId="{F8B8C894-ACA5-46E8-85C8-C151C1BEE9B3}" srcOrd="7" destOrd="0" presId="urn:microsoft.com/office/officeart/2005/8/layout/hProcess9"/>
    <dgm:cxn modelId="{D5729A7F-086B-4338-A788-9C0960988C02}" type="presParOf" srcId="{B2A9B26E-3FBB-4758-948C-7CA8E31DF70E}" destId="{850371E8-9349-45E7-AD76-0361E2B248DD}" srcOrd="8" destOrd="0" presId="urn:microsoft.com/office/officeart/2005/8/layout/hProcess9"/>
    <dgm:cxn modelId="{1BA4D780-4F45-416C-A62A-BF6D6CA5DCEB}" type="presParOf" srcId="{B2A9B26E-3FBB-4758-948C-7CA8E31DF70E}" destId="{F09E9693-F7A8-4BB5-969F-0E9EF427F570}" srcOrd="9" destOrd="0" presId="urn:microsoft.com/office/officeart/2005/8/layout/hProcess9"/>
    <dgm:cxn modelId="{22BAA664-9D5E-4F19-B604-3901C96C6B3E}" type="presParOf" srcId="{B2A9B26E-3FBB-4758-948C-7CA8E31DF70E}" destId="{20349B26-D2B4-440E-9F49-5BC150AB0C94}" srcOrd="10"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98383-70C0-46CE-890E-2B8AD79402BA}">
      <dsp:nvSpPr>
        <dsp:cNvPr id="0" name=""/>
        <dsp:cNvSpPr/>
      </dsp:nvSpPr>
      <dsp:spPr>
        <a:xfrm>
          <a:off x="917303" y="0"/>
          <a:ext cx="7866066" cy="4286965"/>
        </a:xfrm>
        <a:prstGeom prst="leftArrow">
          <a:avLst/>
        </a:prstGeom>
        <a:solidFill>
          <a:srgbClr val="107F8B"/>
        </a:solidFill>
        <a:ln>
          <a:noFill/>
        </a:ln>
        <a:effectLst/>
      </dsp:spPr>
      <dsp:style>
        <a:lnRef idx="0">
          <a:scrgbClr r="0" g="0" b="0"/>
        </a:lnRef>
        <a:fillRef idx="1">
          <a:scrgbClr r="0" g="0" b="0"/>
        </a:fillRef>
        <a:effectRef idx="0">
          <a:scrgbClr r="0" g="0" b="0"/>
        </a:effectRef>
        <a:fontRef idx="minor"/>
      </dsp:style>
    </dsp:sp>
    <dsp:sp modelId="{63BA5EC5-E89A-43C5-92E9-9FB58A98914E}">
      <dsp:nvSpPr>
        <dsp:cNvPr id="0" name=""/>
        <dsp:cNvSpPr/>
      </dsp:nvSpPr>
      <dsp:spPr>
        <a:xfrm>
          <a:off x="7568868" y="1286089"/>
          <a:ext cx="1479963" cy="1714786"/>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b="1" kern="1200" dirty="0">
              <a:solidFill>
                <a:srgbClr val="107F8B"/>
              </a:solidFill>
            </a:rPr>
            <a:t>תרגום</a:t>
          </a:r>
          <a:r>
            <a:rPr lang="he-IL" sz="2500" kern="1200" dirty="0">
              <a:solidFill>
                <a:srgbClr val="107F8B"/>
              </a:solidFill>
            </a:rPr>
            <a:t> </a:t>
          </a:r>
          <a:r>
            <a:rPr lang="he-IL" sz="2500" b="1" kern="1200" dirty="0">
              <a:solidFill>
                <a:srgbClr val="107F8B"/>
              </a:solidFill>
            </a:rPr>
            <a:t>ראשוני</a:t>
          </a:r>
        </a:p>
      </dsp:txBody>
      <dsp:txXfrm>
        <a:off x="7641114" y="1358335"/>
        <a:ext cx="1335471" cy="1570294"/>
      </dsp:txXfrm>
    </dsp:sp>
    <dsp:sp modelId="{0298E2C5-62EB-4C70-9DEE-206D74C99A09}">
      <dsp:nvSpPr>
        <dsp:cNvPr id="0" name=""/>
        <dsp:cNvSpPr/>
      </dsp:nvSpPr>
      <dsp:spPr>
        <a:xfrm>
          <a:off x="6186862" y="1286089"/>
          <a:ext cx="1308007" cy="1714786"/>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b="1" kern="1200" dirty="0">
              <a:solidFill>
                <a:srgbClr val="107F8B"/>
              </a:solidFill>
            </a:rPr>
            <a:t>עיבוד והגהה</a:t>
          </a:r>
        </a:p>
      </dsp:txBody>
      <dsp:txXfrm>
        <a:off x="6250714" y="1349941"/>
        <a:ext cx="1180303" cy="1587082"/>
      </dsp:txXfrm>
    </dsp:sp>
    <dsp:sp modelId="{D2A0FB2B-6B05-476F-B305-1CD7B72A6D27}">
      <dsp:nvSpPr>
        <dsp:cNvPr id="0" name=""/>
        <dsp:cNvSpPr/>
      </dsp:nvSpPr>
      <dsp:spPr>
        <a:xfrm>
          <a:off x="4481466" y="1286089"/>
          <a:ext cx="1631397" cy="1714786"/>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b="1" kern="1200" dirty="0">
              <a:solidFill>
                <a:srgbClr val="107F8B"/>
              </a:solidFill>
            </a:rPr>
            <a:t>התאמה</a:t>
          </a:r>
          <a:r>
            <a:rPr lang="he-IL" sz="2500" kern="1200" dirty="0">
              <a:solidFill>
                <a:srgbClr val="107F8B"/>
              </a:solidFill>
            </a:rPr>
            <a:t> </a:t>
          </a:r>
          <a:r>
            <a:rPr lang="he-IL" sz="2500" b="1" kern="1200" dirty="0">
              <a:solidFill>
                <a:srgbClr val="107F8B"/>
              </a:solidFill>
            </a:rPr>
            <a:t>תרופתית</a:t>
          </a:r>
          <a:r>
            <a:rPr lang="he-IL" sz="2500" kern="1200" dirty="0">
              <a:solidFill>
                <a:srgbClr val="107F8B"/>
              </a:solidFill>
            </a:rPr>
            <a:t> </a:t>
          </a:r>
          <a:r>
            <a:rPr lang="he-IL" sz="2500" b="1" kern="1200" dirty="0">
              <a:solidFill>
                <a:srgbClr val="107F8B"/>
              </a:solidFill>
            </a:rPr>
            <a:t>לקהילה</a:t>
          </a:r>
          <a:r>
            <a:rPr lang="he-IL" sz="2500" kern="1200" dirty="0">
              <a:solidFill>
                <a:srgbClr val="107F8B"/>
              </a:solidFill>
            </a:rPr>
            <a:t> ובי'</a:t>
          </a:r>
          <a:r>
            <a:rPr lang="he-IL" sz="2500" b="1" kern="1200" dirty="0">
              <a:solidFill>
                <a:srgbClr val="107F8B"/>
              </a:solidFill>
            </a:rPr>
            <a:t>'ח</a:t>
          </a:r>
        </a:p>
      </dsp:txBody>
      <dsp:txXfrm>
        <a:off x="4561104" y="1365727"/>
        <a:ext cx="1472121" cy="1555510"/>
      </dsp:txXfrm>
    </dsp:sp>
    <dsp:sp modelId="{C75996DD-61F8-40A7-8551-709B5F376D91}">
      <dsp:nvSpPr>
        <dsp:cNvPr id="0" name=""/>
        <dsp:cNvSpPr/>
      </dsp:nvSpPr>
      <dsp:spPr>
        <a:xfrm>
          <a:off x="3098480" y="1286089"/>
          <a:ext cx="1308988" cy="1714786"/>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b="1" kern="1200" dirty="0">
              <a:solidFill>
                <a:srgbClr val="107F8B"/>
              </a:solidFill>
            </a:rPr>
            <a:t>עיבוד</a:t>
          </a:r>
          <a:r>
            <a:rPr lang="he-IL" sz="2500" kern="1200" dirty="0">
              <a:solidFill>
                <a:srgbClr val="107F8B"/>
              </a:solidFill>
            </a:rPr>
            <a:t> </a:t>
          </a:r>
          <a:r>
            <a:rPr lang="he-IL" sz="2500" b="1" kern="1200" dirty="0">
              <a:solidFill>
                <a:srgbClr val="107F8B"/>
              </a:solidFill>
            </a:rPr>
            <a:t>חוזר</a:t>
          </a:r>
        </a:p>
      </dsp:txBody>
      <dsp:txXfrm>
        <a:off x="3162380" y="1349989"/>
        <a:ext cx="1181188" cy="1586986"/>
      </dsp:txXfrm>
    </dsp:sp>
    <dsp:sp modelId="{850371E8-9349-45E7-AD76-0361E2B248DD}">
      <dsp:nvSpPr>
        <dsp:cNvPr id="0" name=""/>
        <dsp:cNvSpPr/>
      </dsp:nvSpPr>
      <dsp:spPr>
        <a:xfrm>
          <a:off x="1629940" y="1323814"/>
          <a:ext cx="1388051" cy="1714786"/>
        </a:xfrm>
        <a:prstGeom prst="round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b="1" kern="1200" dirty="0">
              <a:solidFill>
                <a:srgbClr val="107F8B"/>
              </a:solidFill>
            </a:rPr>
            <a:t>סקירה</a:t>
          </a:r>
          <a:r>
            <a:rPr lang="he-IL" sz="2500" kern="1200" dirty="0">
              <a:solidFill>
                <a:srgbClr val="107F8B"/>
              </a:solidFill>
            </a:rPr>
            <a:t> </a:t>
          </a:r>
          <a:r>
            <a:rPr lang="he-IL" sz="2500" b="1" kern="1200" dirty="0">
              <a:solidFill>
                <a:srgbClr val="107F8B"/>
              </a:solidFill>
            </a:rPr>
            <a:t>רפואית</a:t>
          </a:r>
        </a:p>
      </dsp:txBody>
      <dsp:txXfrm>
        <a:off x="1697699" y="1391573"/>
        <a:ext cx="1252533" cy="1579268"/>
      </dsp:txXfrm>
    </dsp:sp>
    <dsp:sp modelId="{20349B26-D2B4-440E-9F49-5BC150AB0C94}">
      <dsp:nvSpPr>
        <dsp:cNvPr id="0" name=""/>
        <dsp:cNvSpPr/>
      </dsp:nvSpPr>
      <dsp:spPr>
        <a:xfrm>
          <a:off x="205363" y="1286089"/>
          <a:ext cx="1357069" cy="1714786"/>
        </a:xfrm>
        <a:prstGeom prst="roundRect">
          <a:avLst/>
        </a:prstGeom>
        <a:solidFill>
          <a:schemeClr val="accent1">
            <a:lumMod val="20000"/>
            <a:lumOff val="80000"/>
          </a:schemeClr>
        </a:solidFill>
        <a:ln w="57150" cap="flat" cmpd="sng" algn="ctr">
          <a:solidFill>
            <a:srgbClr val="8477F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1">
            <a:lnSpc>
              <a:spcPct val="90000"/>
            </a:lnSpc>
            <a:spcBef>
              <a:spcPct val="0"/>
            </a:spcBef>
            <a:spcAft>
              <a:spcPct val="35000"/>
            </a:spcAft>
            <a:buNone/>
          </a:pPr>
          <a:r>
            <a:rPr lang="he-IL" sz="2500" b="1" kern="1200" dirty="0">
              <a:solidFill>
                <a:srgbClr val="107F8B"/>
              </a:solidFill>
            </a:rPr>
            <a:t>גרסה</a:t>
          </a:r>
          <a:r>
            <a:rPr lang="he-IL" sz="2500" kern="1200" dirty="0">
              <a:solidFill>
                <a:srgbClr val="107F8B"/>
              </a:solidFill>
            </a:rPr>
            <a:t> </a:t>
          </a:r>
          <a:r>
            <a:rPr lang="he-IL" sz="2500" b="1" kern="1200" dirty="0">
              <a:solidFill>
                <a:srgbClr val="107F8B"/>
              </a:solidFill>
            </a:rPr>
            <a:t>סופית</a:t>
          </a:r>
        </a:p>
      </dsp:txBody>
      <dsp:txXfrm>
        <a:off x="271610" y="1352336"/>
        <a:ext cx="1224575" cy="158229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51DDA11-AD92-4C7F-A462-F3CB1D011C9E}" type="datetimeFigureOut">
              <a:rPr lang="he-IL" smtClean="0"/>
              <a:t>ג'/טבת/תשפ"ו</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8C5FAC1-CEBB-4445-8F45-0C9C32AC8EE4}" type="slidenum">
              <a:rPr lang="he-IL" smtClean="0"/>
              <a:t>‹#›</a:t>
            </a:fld>
            <a:endParaRPr lang="he-IL"/>
          </a:p>
        </p:txBody>
      </p:sp>
    </p:spTree>
    <p:extLst>
      <p:ext uri="{BB962C8B-B14F-4D97-AF65-F5344CB8AC3E}">
        <p14:creationId xmlns:p14="http://schemas.microsoft.com/office/powerpoint/2010/main" val="394558340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במפגש שלנו היום הייתי רוצה לעשות לכם סקירה קצרה של מאגרי מידע שימושיים בטיפול פליאטיבי. </a:t>
            </a:r>
          </a:p>
          <a:p>
            <a:r>
              <a:rPr lang="he-IL" dirty="0"/>
              <a:t>אתן כמה דוגמאות מכל דבר. אתמקד בלהכיר לכם או להזכיר למי שמכיר בעיקר אתרים ואפליקציות שהגישה אליהם חינמית או לכל היותר דורשת הרשמה ראשונית בלבד. השתדלתי לרכז מגוון רחב ככל האפשר של כלים, כך שאני מקווה שבסוף ההרצאה כל אחד יוכל לקחת לעצמו משהו מתוך מה שיש כאן, ובסופו של דבר לאמץ לעצמו את מה שנכון עבורו. המצגת לרשותכם כך שאתם תמיד תוכלו לחזור אליה ולהתנסות </a:t>
            </a:r>
            <a:r>
              <a:rPr lang="he-IL" dirty="0" err="1"/>
              <a:t>אח''כ</a:t>
            </a:r>
            <a:r>
              <a:rPr lang="he-IL" dirty="0"/>
              <a:t> בכלים השונים.</a:t>
            </a:r>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1</a:t>
            </a:fld>
            <a:endParaRPr lang="he-IL"/>
          </a:p>
        </p:txBody>
      </p:sp>
    </p:spTree>
    <p:extLst>
      <p:ext uri="{BB962C8B-B14F-4D97-AF65-F5344CB8AC3E}">
        <p14:creationId xmlns:p14="http://schemas.microsoft.com/office/powerpoint/2010/main" val="36119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03EC7-2894-9B28-5FA3-FE0BA2C823C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3F7655E-B030-92AA-27F9-4D4E60191DF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714FB1A-716E-7DEF-1BC7-E21652DAF05C}"/>
              </a:ext>
            </a:extLst>
          </p:cNvPr>
          <p:cNvSpPr>
            <a:spLocks noGrp="1"/>
          </p:cNvSpPr>
          <p:nvPr>
            <p:ph type="body" idx="1"/>
          </p:nvPr>
        </p:nvSpPr>
        <p:spPr/>
        <p:txBody>
          <a:bodyPr/>
          <a:lstStyle/>
          <a:p>
            <a:r>
              <a:rPr lang="he-IL" dirty="0"/>
              <a:t>יש אינספור ספרים נפלאים שיכולים לתת כלים  ותובנות שונות ומשלימות לידע המקצועי הנרכש מ-</a:t>
            </a:r>
            <a:r>
              <a:rPr lang="en-US" dirty="0"/>
              <a:t>Textbook</a:t>
            </a:r>
            <a:r>
              <a:rPr lang="he-IL" dirty="0"/>
              <a:t>. </a:t>
            </a:r>
          </a:p>
          <a:p>
            <a:endParaRPr lang="he-IL" dirty="0"/>
          </a:p>
          <a:p>
            <a:r>
              <a:rPr lang="he-IL" dirty="0"/>
              <a:t>יחד עם עידן שפירא וקבוצת </a:t>
            </a:r>
            <a:r>
              <a:rPr lang="he-IL" dirty="0" err="1"/>
              <a:t>עו</a:t>
            </a:r>
            <a:r>
              <a:rPr lang="he-IL" dirty="0"/>
              <a:t>''</a:t>
            </a:r>
            <a:r>
              <a:rPr lang="he-IL" dirty="0" err="1"/>
              <a:t>סיות</a:t>
            </a:r>
            <a:r>
              <a:rPr lang="he-IL" dirty="0"/>
              <a:t> בטיפול תומך יצרנו לפני שנה וחצי רשימת קריאה מומלצת לעוסקים </a:t>
            </a:r>
            <a:r>
              <a:rPr lang="he-IL" dirty="0" err="1"/>
              <a:t>בפליאציה</a:t>
            </a:r>
            <a:r>
              <a:rPr lang="he-IL" dirty="0"/>
              <a:t> וטיפול בסוף החיים</a:t>
            </a:r>
          </a:p>
        </p:txBody>
      </p:sp>
      <p:sp>
        <p:nvSpPr>
          <p:cNvPr id="4" name="מציין מיקום של מספר שקופית 3">
            <a:extLst>
              <a:ext uri="{FF2B5EF4-FFF2-40B4-BE49-F238E27FC236}">
                <a16:creationId xmlns:a16="http://schemas.microsoft.com/office/drawing/2014/main" id="{5AFCC425-9B31-B3D0-5952-18EDA91BD066}"/>
              </a:ext>
            </a:extLst>
          </p:cNvPr>
          <p:cNvSpPr>
            <a:spLocks noGrp="1"/>
          </p:cNvSpPr>
          <p:nvPr>
            <p:ph type="sldNum" sz="quarter" idx="5"/>
          </p:nvPr>
        </p:nvSpPr>
        <p:spPr/>
        <p:txBody>
          <a:bodyPr/>
          <a:lstStyle/>
          <a:p>
            <a:fld id="{E8C5FAC1-CEBB-4445-8F45-0C9C32AC8EE4}" type="slidenum">
              <a:rPr lang="he-IL" smtClean="0"/>
              <a:t>12</a:t>
            </a:fld>
            <a:endParaRPr lang="he-IL"/>
          </a:p>
        </p:txBody>
      </p:sp>
    </p:spTree>
    <p:extLst>
      <p:ext uri="{BB962C8B-B14F-4D97-AF65-F5344CB8AC3E}">
        <p14:creationId xmlns:p14="http://schemas.microsoft.com/office/powerpoint/2010/main" val="4032944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82A50-4558-B4E6-F9BC-D8577068E4F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9FB6C4B-CF8E-1198-820A-860325BAE5B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6E33F1D-BFE4-EB90-2EA8-72E300A6E737}"/>
              </a:ext>
            </a:extLst>
          </p:cNvPr>
          <p:cNvSpPr>
            <a:spLocks noGrp="1"/>
          </p:cNvSpPr>
          <p:nvPr>
            <p:ph type="body" idx="1"/>
          </p:nvPr>
        </p:nvSpPr>
        <p:spPr/>
        <p:txBody>
          <a:bodyPr/>
          <a:lstStyle/>
          <a:p>
            <a:r>
              <a:rPr lang="he-IL" dirty="0"/>
              <a:t>דוגמא קטנה לעמוד מהתיקייה הרלוונטית בטלפון</a:t>
            </a:r>
          </a:p>
        </p:txBody>
      </p:sp>
      <p:sp>
        <p:nvSpPr>
          <p:cNvPr id="4" name="מציין מיקום של מספר שקופית 3">
            <a:extLst>
              <a:ext uri="{FF2B5EF4-FFF2-40B4-BE49-F238E27FC236}">
                <a16:creationId xmlns:a16="http://schemas.microsoft.com/office/drawing/2014/main" id="{0A40F014-AE31-CD7C-11EC-865A0E674052}"/>
              </a:ext>
            </a:extLst>
          </p:cNvPr>
          <p:cNvSpPr>
            <a:spLocks noGrp="1"/>
          </p:cNvSpPr>
          <p:nvPr>
            <p:ph type="sldNum" sz="quarter" idx="5"/>
          </p:nvPr>
        </p:nvSpPr>
        <p:spPr/>
        <p:txBody>
          <a:bodyPr/>
          <a:lstStyle/>
          <a:p>
            <a:fld id="{E8C5FAC1-CEBB-4445-8F45-0C9C32AC8EE4}" type="slidenum">
              <a:rPr lang="he-IL" smtClean="0"/>
              <a:t>13</a:t>
            </a:fld>
            <a:endParaRPr lang="he-IL"/>
          </a:p>
        </p:txBody>
      </p:sp>
    </p:spTree>
    <p:extLst>
      <p:ext uri="{BB962C8B-B14F-4D97-AF65-F5344CB8AC3E}">
        <p14:creationId xmlns:p14="http://schemas.microsoft.com/office/powerpoint/2010/main" val="29342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4359C-0AC9-3B66-7530-FE547B415F2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68B3CE8-E534-F3A3-C336-3992C1A2EBC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F2103B7-7FC1-CA5F-D266-7BE32B96E78D}"/>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6CFE816F-2981-017E-0CA1-66C3C07AE4F3}"/>
              </a:ext>
            </a:extLst>
          </p:cNvPr>
          <p:cNvSpPr>
            <a:spLocks noGrp="1"/>
          </p:cNvSpPr>
          <p:nvPr>
            <p:ph type="sldNum" sz="quarter" idx="5"/>
          </p:nvPr>
        </p:nvSpPr>
        <p:spPr/>
        <p:txBody>
          <a:bodyPr/>
          <a:lstStyle/>
          <a:p>
            <a:fld id="{E8C5FAC1-CEBB-4445-8F45-0C9C32AC8EE4}" type="slidenum">
              <a:rPr lang="he-IL" smtClean="0"/>
              <a:t>14</a:t>
            </a:fld>
            <a:endParaRPr lang="he-IL"/>
          </a:p>
        </p:txBody>
      </p:sp>
    </p:spTree>
    <p:extLst>
      <p:ext uri="{BB962C8B-B14F-4D97-AF65-F5344CB8AC3E}">
        <p14:creationId xmlns:p14="http://schemas.microsoft.com/office/powerpoint/2010/main" val="2770353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3A299-E461-2CFA-6BB4-39BCE9863FE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F37284-147E-392D-6D34-33C8D0A113C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458F6D0-C1AB-A128-4805-53A1C06A2774}"/>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E945CD54-278C-4976-DA7B-C2D77C5622FF}"/>
              </a:ext>
            </a:extLst>
          </p:cNvPr>
          <p:cNvSpPr>
            <a:spLocks noGrp="1"/>
          </p:cNvSpPr>
          <p:nvPr>
            <p:ph type="sldNum" sz="quarter" idx="5"/>
          </p:nvPr>
        </p:nvSpPr>
        <p:spPr/>
        <p:txBody>
          <a:bodyPr/>
          <a:lstStyle/>
          <a:p>
            <a:fld id="{E8C5FAC1-CEBB-4445-8F45-0C9C32AC8EE4}" type="slidenum">
              <a:rPr lang="he-IL" smtClean="0"/>
              <a:t>15</a:t>
            </a:fld>
            <a:endParaRPr lang="he-IL"/>
          </a:p>
        </p:txBody>
      </p:sp>
    </p:spTree>
    <p:extLst>
      <p:ext uri="{BB962C8B-B14F-4D97-AF65-F5344CB8AC3E}">
        <p14:creationId xmlns:p14="http://schemas.microsoft.com/office/powerpoint/2010/main" val="133155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AA334-D01A-038A-2F1D-AE1DDF92274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D25F054-4080-6D8C-AF46-17066C74EE7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BC5BCB2-60AB-A7F0-1955-966D8130992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641D3A26-94D3-150B-073A-51DD67B84477}"/>
              </a:ext>
            </a:extLst>
          </p:cNvPr>
          <p:cNvSpPr>
            <a:spLocks noGrp="1"/>
          </p:cNvSpPr>
          <p:nvPr>
            <p:ph type="sldNum" sz="quarter" idx="5"/>
          </p:nvPr>
        </p:nvSpPr>
        <p:spPr/>
        <p:txBody>
          <a:bodyPr/>
          <a:lstStyle/>
          <a:p>
            <a:fld id="{E8C5FAC1-CEBB-4445-8F45-0C9C32AC8EE4}" type="slidenum">
              <a:rPr lang="he-IL" smtClean="0"/>
              <a:t>16</a:t>
            </a:fld>
            <a:endParaRPr lang="he-IL"/>
          </a:p>
        </p:txBody>
      </p:sp>
    </p:spTree>
    <p:extLst>
      <p:ext uri="{BB962C8B-B14F-4D97-AF65-F5344CB8AC3E}">
        <p14:creationId xmlns:p14="http://schemas.microsoft.com/office/powerpoint/2010/main" val="1888095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E6996-F461-9B62-9DEB-C1D94D764EC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D2B2EC3-3589-0EA3-A4C2-39E6506CD0B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DB500C6-34F7-0E45-5447-BE9CD1E75F2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C2B76FB0-5B4E-ED20-123E-B9A588E58FC1}"/>
              </a:ext>
            </a:extLst>
          </p:cNvPr>
          <p:cNvSpPr>
            <a:spLocks noGrp="1"/>
          </p:cNvSpPr>
          <p:nvPr>
            <p:ph type="sldNum" sz="quarter" idx="5"/>
          </p:nvPr>
        </p:nvSpPr>
        <p:spPr/>
        <p:txBody>
          <a:bodyPr/>
          <a:lstStyle/>
          <a:p>
            <a:fld id="{E8C5FAC1-CEBB-4445-8F45-0C9C32AC8EE4}" type="slidenum">
              <a:rPr lang="he-IL" smtClean="0"/>
              <a:t>17</a:t>
            </a:fld>
            <a:endParaRPr lang="he-IL"/>
          </a:p>
        </p:txBody>
      </p:sp>
    </p:spTree>
    <p:extLst>
      <p:ext uri="{BB962C8B-B14F-4D97-AF65-F5344CB8AC3E}">
        <p14:creationId xmlns:p14="http://schemas.microsoft.com/office/powerpoint/2010/main" val="317929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B2785-1471-6DD2-F083-11A98AD725A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8A06781-0FC0-3AF5-BA0A-8EF63FF2305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A4727F1-3BBD-E7FE-EC3E-F71CF42C8AB5}"/>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6D0BE65-2899-9BD7-02F0-E8B28FDFCA6D}"/>
              </a:ext>
            </a:extLst>
          </p:cNvPr>
          <p:cNvSpPr>
            <a:spLocks noGrp="1"/>
          </p:cNvSpPr>
          <p:nvPr>
            <p:ph type="sldNum" sz="quarter" idx="5"/>
          </p:nvPr>
        </p:nvSpPr>
        <p:spPr/>
        <p:txBody>
          <a:bodyPr/>
          <a:lstStyle/>
          <a:p>
            <a:fld id="{E8C5FAC1-CEBB-4445-8F45-0C9C32AC8EE4}" type="slidenum">
              <a:rPr lang="he-IL" smtClean="0"/>
              <a:t>18</a:t>
            </a:fld>
            <a:endParaRPr lang="he-IL"/>
          </a:p>
        </p:txBody>
      </p:sp>
    </p:spTree>
    <p:extLst>
      <p:ext uri="{BB962C8B-B14F-4D97-AF65-F5344CB8AC3E}">
        <p14:creationId xmlns:p14="http://schemas.microsoft.com/office/powerpoint/2010/main" val="2583101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7EA39-75B9-0C50-9834-C8EE2E09C90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1D9333F-64B2-53B6-EEEB-E3FEE9682FE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8442029-0D5D-438B-C5AE-4B2CA512A1C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A78ACAB-DB5B-B562-C1AF-160570302EDE}"/>
              </a:ext>
            </a:extLst>
          </p:cNvPr>
          <p:cNvSpPr>
            <a:spLocks noGrp="1"/>
          </p:cNvSpPr>
          <p:nvPr>
            <p:ph type="sldNum" sz="quarter" idx="5"/>
          </p:nvPr>
        </p:nvSpPr>
        <p:spPr/>
        <p:txBody>
          <a:bodyPr/>
          <a:lstStyle/>
          <a:p>
            <a:fld id="{E8C5FAC1-CEBB-4445-8F45-0C9C32AC8EE4}" type="slidenum">
              <a:rPr lang="he-IL" smtClean="0"/>
              <a:t>19</a:t>
            </a:fld>
            <a:endParaRPr lang="he-IL"/>
          </a:p>
        </p:txBody>
      </p:sp>
    </p:spTree>
    <p:extLst>
      <p:ext uri="{BB962C8B-B14F-4D97-AF65-F5344CB8AC3E}">
        <p14:creationId xmlns:p14="http://schemas.microsoft.com/office/powerpoint/2010/main" val="2862343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AD53-59E9-EA36-89ED-5C34A141669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51359F1-5851-D97A-A371-04D22D26BE3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D41B3D-CE23-5A0E-8C3F-C29304AFBC4E}"/>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F0C49C9-E879-23E0-BCD6-A717F775EA2F}"/>
              </a:ext>
            </a:extLst>
          </p:cNvPr>
          <p:cNvSpPr>
            <a:spLocks noGrp="1"/>
          </p:cNvSpPr>
          <p:nvPr>
            <p:ph type="sldNum" sz="quarter" idx="5"/>
          </p:nvPr>
        </p:nvSpPr>
        <p:spPr/>
        <p:txBody>
          <a:bodyPr/>
          <a:lstStyle/>
          <a:p>
            <a:fld id="{E8C5FAC1-CEBB-4445-8F45-0C9C32AC8EE4}" type="slidenum">
              <a:rPr lang="he-IL" smtClean="0"/>
              <a:t>20</a:t>
            </a:fld>
            <a:endParaRPr lang="he-IL"/>
          </a:p>
        </p:txBody>
      </p:sp>
    </p:spTree>
    <p:extLst>
      <p:ext uri="{BB962C8B-B14F-4D97-AF65-F5344CB8AC3E}">
        <p14:creationId xmlns:p14="http://schemas.microsoft.com/office/powerpoint/2010/main" val="2341391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B25EB-613D-E891-A76F-F31910A7010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815C2B5-D10B-FE91-3F9C-B8836274FF8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E1B7594-97A2-5C1F-B446-0F5FA646A249}"/>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84305E42-F6C9-E796-8892-6317521B1B56}"/>
              </a:ext>
            </a:extLst>
          </p:cNvPr>
          <p:cNvSpPr>
            <a:spLocks noGrp="1"/>
          </p:cNvSpPr>
          <p:nvPr>
            <p:ph type="sldNum" sz="quarter" idx="5"/>
          </p:nvPr>
        </p:nvSpPr>
        <p:spPr/>
        <p:txBody>
          <a:bodyPr/>
          <a:lstStyle/>
          <a:p>
            <a:fld id="{E8C5FAC1-CEBB-4445-8F45-0C9C32AC8EE4}" type="slidenum">
              <a:rPr lang="he-IL" smtClean="0"/>
              <a:t>21</a:t>
            </a:fld>
            <a:endParaRPr lang="he-IL"/>
          </a:p>
        </p:txBody>
      </p:sp>
    </p:spTree>
    <p:extLst>
      <p:ext uri="{BB962C8B-B14F-4D97-AF65-F5344CB8AC3E}">
        <p14:creationId xmlns:p14="http://schemas.microsoft.com/office/powerpoint/2010/main" val="64873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4</a:t>
            </a:fld>
            <a:endParaRPr lang="he-IL"/>
          </a:p>
        </p:txBody>
      </p:sp>
    </p:spTree>
    <p:extLst>
      <p:ext uri="{BB962C8B-B14F-4D97-AF65-F5344CB8AC3E}">
        <p14:creationId xmlns:p14="http://schemas.microsoft.com/office/powerpoint/2010/main" val="3332447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EDB11-859C-AA75-36F2-D5D0122650D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103196F-4DC8-82DB-2535-84C629A1DDA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A141CC2-76FB-5773-15D9-5ECDA4A4DAA2}"/>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EECC7A89-6AA2-99C3-F277-9BD148ADC097}"/>
              </a:ext>
            </a:extLst>
          </p:cNvPr>
          <p:cNvSpPr>
            <a:spLocks noGrp="1"/>
          </p:cNvSpPr>
          <p:nvPr>
            <p:ph type="sldNum" sz="quarter" idx="5"/>
          </p:nvPr>
        </p:nvSpPr>
        <p:spPr/>
        <p:txBody>
          <a:bodyPr/>
          <a:lstStyle/>
          <a:p>
            <a:fld id="{E8C5FAC1-CEBB-4445-8F45-0C9C32AC8EE4}" type="slidenum">
              <a:rPr lang="he-IL" smtClean="0"/>
              <a:t>22</a:t>
            </a:fld>
            <a:endParaRPr lang="he-IL"/>
          </a:p>
        </p:txBody>
      </p:sp>
    </p:spTree>
    <p:extLst>
      <p:ext uri="{BB962C8B-B14F-4D97-AF65-F5344CB8AC3E}">
        <p14:creationId xmlns:p14="http://schemas.microsoft.com/office/powerpoint/2010/main" val="2285243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C2202-5F13-59C1-81CD-FE59DF58096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D7C01BD-2756-1ADA-C024-C87562EACE0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37723ED-D6A1-AF17-E9D8-A609E2ADEB4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B0BBB4B0-69DD-2A56-35EE-0482FB05A360}"/>
              </a:ext>
            </a:extLst>
          </p:cNvPr>
          <p:cNvSpPr>
            <a:spLocks noGrp="1"/>
          </p:cNvSpPr>
          <p:nvPr>
            <p:ph type="sldNum" sz="quarter" idx="5"/>
          </p:nvPr>
        </p:nvSpPr>
        <p:spPr/>
        <p:txBody>
          <a:bodyPr/>
          <a:lstStyle/>
          <a:p>
            <a:fld id="{E8C5FAC1-CEBB-4445-8F45-0C9C32AC8EE4}" type="slidenum">
              <a:rPr lang="he-IL" smtClean="0"/>
              <a:t>23</a:t>
            </a:fld>
            <a:endParaRPr lang="he-IL"/>
          </a:p>
        </p:txBody>
      </p:sp>
    </p:spTree>
    <p:extLst>
      <p:ext uri="{BB962C8B-B14F-4D97-AF65-F5344CB8AC3E}">
        <p14:creationId xmlns:p14="http://schemas.microsoft.com/office/powerpoint/2010/main" val="702474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5BB79-9E42-1FF5-724B-59581D0B677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4C94AD-99CD-5DC2-F428-6113F7556C9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014D5B5-BAD2-5A7C-1862-7219940C1F3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AE1D468-5B3F-2FD6-D154-A4E05F79610F}"/>
              </a:ext>
            </a:extLst>
          </p:cNvPr>
          <p:cNvSpPr>
            <a:spLocks noGrp="1"/>
          </p:cNvSpPr>
          <p:nvPr>
            <p:ph type="sldNum" sz="quarter" idx="5"/>
          </p:nvPr>
        </p:nvSpPr>
        <p:spPr/>
        <p:txBody>
          <a:bodyPr/>
          <a:lstStyle/>
          <a:p>
            <a:fld id="{E8C5FAC1-CEBB-4445-8F45-0C9C32AC8EE4}" type="slidenum">
              <a:rPr lang="he-IL" smtClean="0"/>
              <a:t>24</a:t>
            </a:fld>
            <a:endParaRPr lang="he-IL"/>
          </a:p>
        </p:txBody>
      </p:sp>
    </p:spTree>
    <p:extLst>
      <p:ext uri="{BB962C8B-B14F-4D97-AF65-F5344CB8AC3E}">
        <p14:creationId xmlns:p14="http://schemas.microsoft.com/office/powerpoint/2010/main" val="4147327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7FA5-ED2B-FDB2-D82C-7AD541812A6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2479FD-E707-C1D7-2AFC-376521409F0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853B51-7597-97AD-7706-F1943689A804}"/>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BA41FC0-4281-596E-00D2-6D0356DE52FD}"/>
              </a:ext>
            </a:extLst>
          </p:cNvPr>
          <p:cNvSpPr>
            <a:spLocks noGrp="1"/>
          </p:cNvSpPr>
          <p:nvPr>
            <p:ph type="sldNum" sz="quarter" idx="5"/>
          </p:nvPr>
        </p:nvSpPr>
        <p:spPr/>
        <p:txBody>
          <a:bodyPr/>
          <a:lstStyle/>
          <a:p>
            <a:fld id="{E8C5FAC1-CEBB-4445-8F45-0C9C32AC8EE4}" type="slidenum">
              <a:rPr lang="he-IL" smtClean="0"/>
              <a:t>25</a:t>
            </a:fld>
            <a:endParaRPr lang="he-IL"/>
          </a:p>
        </p:txBody>
      </p:sp>
    </p:spTree>
    <p:extLst>
      <p:ext uri="{BB962C8B-B14F-4D97-AF65-F5344CB8AC3E}">
        <p14:creationId xmlns:p14="http://schemas.microsoft.com/office/powerpoint/2010/main" val="1169582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F7CE-2E50-1673-A8C5-D7C2969BF52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C684DDA-FA59-43E0-AA88-1F04C1D127F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6DADD16-FBA9-2067-D9EF-6EC59510011D}"/>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552CFE4-36AF-613B-421A-D50FAC98AC51}"/>
              </a:ext>
            </a:extLst>
          </p:cNvPr>
          <p:cNvSpPr>
            <a:spLocks noGrp="1"/>
          </p:cNvSpPr>
          <p:nvPr>
            <p:ph type="sldNum" sz="quarter" idx="5"/>
          </p:nvPr>
        </p:nvSpPr>
        <p:spPr/>
        <p:txBody>
          <a:bodyPr/>
          <a:lstStyle/>
          <a:p>
            <a:fld id="{E8C5FAC1-CEBB-4445-8F45-0C9C32AC8EE4}" type="slidenum">
              <a:rPr lang="he-IL" smtClean="0"/>
              <a:t>26</a:t>
            </a:fld>
            <a:endParaRPr lang="he-IL"/>
          </a:p>
        </p:txBody>
      </p:sp>
    </p:spTree>
    <p:extLst>
      <p:ext uri="{BB962C8B-B14F-4D97-AF65-F5344CB8AC3E}">
        <p14:creationId xmlns:p14="http://schemas.microsoft.com/office/powerpoint/2010/main" val="1905914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BB25E-1B26-7DE9-9D86-95D4C862A4E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E4904E1-9C73-8D69-C8BD-C8AD80100CC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4C79493-103A-1230-0FC9-673C8CE2453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D03BCC6-B8EE-D6F9-CAAC-5116D213B86A}"/>
              </a:ext>
            </a:extLst>
          </p:cNvPr>
          <p:cNvSpPr>
            <a:spLocks noGrp="1"/>
          </p:cNvSpPr>
          <p:nvPr>
            <p:ph type="sldNum" sz="quarter" idx="5"/>
          </p:nvPr>
        </p:nvSpPr>
        <p:spPr/>
        <p:txBody>
          <a:bodyPr/>
          <a:lstStyle/>
          <a:p>
            <a:fld id="{E8C5FAC1-CEBB-4445-8F45-0C9C32AC8EE4}" type="slidenum">
              <a:rPr lang="he-IL" smtClean="0"/>
              <a:t>27</a:t>
            </a:fld>
            <a:endParaRPr lang="he-IL"/>
          </a:p>
        </p:txBody>
      </p:sp>
    </p:spTree>
    <p:extLst>
      <p:ext uri="{BB962C8B-B14F-4D97-AF65-F5344CB8AC3E}">
        <p14:creationId xmlns:p14="http://schemas.microsoft.com/office/powerpoint/2010/main" val="2760037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A62AB-CDB8-869B-6E41-ABB4BD8F655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7A48265-18A6-FFFF-24F4-620F57175E4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1D250A2-B283-ACB6-FF4E-1BFECF551C8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2126AF47-0E66-A56E-C611-486BA6CE3758}"/>
              </a:ext>
            </a:extLst>
          </p:cNvPr>
          <p:cNvSpPr>
            <a:spLocks noGrp="1"/>
          </p:cNvSpPr>
          <p:nvPr>
            <p:ph type="sldNum" sz="quarter" idx="5"/>
          </p:nvPr>
        </p:nvSpPr>
        <p:spPr/>
        <p:txBody>
          <a:bodyPr/>
          <a:lstStyle/>
          <a:p>
            <a:fld id="{E8C5FAC1-CEBB-4445-8F45-0C9C32AC8EE4}" type="slidenum">
              <a:rPr lang="he-IL" smtClean="0"/>
              <a:t>28</a:t>
            </a:fld>
            <a:endParaRPr lang="he-IL"/>
          </a:p>
        </p:txBody>
      </p:sp>
    </p:spTree>
    <p:extLst>
      <p:ext uri="{BB962C8B-B14F-4D97-AF65-F5344CB8AC3E}">
        <p14:creationId xmlns:p14="http://schemas.microsoft.com/office/powerpoint/2010/main" val="3622407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CF958-EC4C-CD89-8AE6-179E3AD12FC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27A78E4-CC68-1D54-B8E7-384E70552C1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1933863-643B-8AA8-F4F9-F77E040E9E12}"/>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7E432169-FB7E-A8C9-9121-DB7A80B5A4D8}"/>
              </a:ext>
            </a:extLst>
          </p:cNvPr>
          <p:cNvSpPr>
            <a:spLocks noGrp="1"/>
          </p:cNvSpPr>
          <p:nvPr>
            <p:ph type="sldNum" sz="quarter" idx="5"/>
          </p:nvPr>
        </p:nvSpPr>
        <p:spPr/>
        <p:txBody>
          <a:bodyPr/>
          <a:lstStyle/>
          <a:p>
            <a:fld id="{E8C5FAC1-CEBB-4445-8F45-0C9C32AC8EE4}" type="slidenum">
              <a:rPr lang="he-IL" smtClean="0"/>
              <a:t>29</a:t>
            </a:fld>
            <a:endParaRPr lang="he-IL"/>
          </a:p>
        </p:txBody>
      </p:sp>
    </p:spTree>
    <p:extLst>
      <p:ext uri="{BB962C8B-B14F-4D97-AF65-F5344CB8AC3E}">
        <p14:creationId xmlns:p14="http://schemas.microsoft.com/office/powerpoint/2010/main" val="3646225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EE537-72D8-21F0-1FA3-E6E1C6C6B11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74C23CCC-2C49-8B0B-7D9A-2A2908C453E9}"/>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F784756-D4AC-0EBC-E86B-34920FCB9B7A}"/>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14A7396E-4AEE-AD5E-6EAD-52262F7EE78D}"/>
              </a:ext>
            </a:extLst>
          </p:cNvPr>
          <p:cNvSpPr>
            <a:spLocks noGrp="1"/>
          </p:cNvSpPr>
          <p:nvPr>
            <p:ph type="sldNum" sz="quarter" idx="5"/>
          </p:nvPr>
        </p:nvSpPr>
        <p:spPr/>
        <p:txBody>
          <a:bodyPr/>
          <a:lstStyle/>
          <a:p>
            <a:fld id="{E8C5FAC1-CEBB-4445-8F45-0C9C32AC8EE4}" type="slidenum">
              <a:rPr lang="he-IL" smtClean="0"/>
              <a:t>30</a:t>
            </a:fld>
            <a:endParaRPr lang="he-IL"/>
          </a:p>
        </p:txBody>
      </p:sp>
    </p:spTree>
    <p:extLst>
      <p:ext uri="{BB962C8B-B14F-4D97-AF65-F5344CB8AC3E}">
        <p14:creationId xmlns:p14="http://schemas.microsoft.com/office/powerpoint/2010/main" val="2869432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F0D5F-B62A-D6E2-486D-B85AE2B54F5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FB87A8F-0645-5F2D-1D07-B6E378FE904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DF2DAA0-FA28-7864-5FDE-09F9064A468B}"/>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D63FFB96-0229-C3A2-4679-466488D6D727}"/>
              </a:ext>
            </a:extLst>
          </p:cNvPr>
          <p:cNvSpPr>
            <a:spLocks noGrp="1"/>
          </p:cNvSpPr>
          <p:nvPr>
            <p:ph type="sldNum" sz="quarter" idx="5"/>
          </p:nvPr>
        </p:nvSpPr>
        <p:spPr/>
        <p:txBody>
          <a:bodyPr/>
          <a:lstStyle/>
          <a:p>
            <a:fld id="{E8C5FAC1-CEBB-4445-8F45-0C9C32AC8EE4}" type="slidenum">
              <a:rPr lang="he-IL" smtClean="0"/>
              <a:t>31</a:t>
            </a:fld>
            <a:endParaRPr lang="he-IL"/>
          </a:p>
        </p:txBody>
      </p:sp>
    </p:spTree>
    <p:extLst>
      <p:ext uri="{BB962C8B-B14F-4D97-AF65-F5344CB8AC3E}">
        <p14:creationId xmlns:p14="http://schemas.microsoft.com/office/powerpoint/2010/main" val="68517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DC580-30D8-6B0F-347A-BABDF7A58B9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6BE86CA-6429-2D1A-1DEB-618466D08F2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BE567C7-01AB-E0AC-DC32-3EE994B4A4CB}"/>
              </a:ext>
            </a:extLst>
          </p:cNvPr>
          <p:cNvSpPr>
            <a:spLocks noGrp="1"/>
          </p:cNvSpPr>
          <p:nvPr>
            <p:ph type="body" idx="1"/>
          </p:nvPr>
        </p:nvSpPr>
        <p:spPr/>
        <p:txBody>
          <a:bodyPr/>
          <a:lstStyle/>
          <a:p>
            <a:r>
              <a:rPr lang="he-IL" dirty="0"/>
              <a:t>קיימים כמובן גם בגרסאות דיגיטליות. אוקספורד של </a:t>
            </a:r>
            <a:r>
              <a:rPr lang="he-IL" dirty="0" err="1"/>
              <a:t>צ'רני</a:t>
            </a:r>
            <a:r>
              <a:rPr lang="he-IL" dirty="0"/>
              <a:t> משמש לתיקוף בחינות המומחיות של האחיות </a:t>
            </a:r>
            <a:r>
              <a:rPr lang="he-IL" dirty="0" err="1"/>
              <a:t>וברוארה</a:t>
            </a:r>
            <a:r>
              <a:rPr lang="he-IL" dirty="0"/>
              <a:t> עבור הרופאים.</a:t>
            </a:r>
          </a:p>
        </p:txBody>
      </p:sp>
      <p:sp>
        <p:nvSpPr>
          <p:cNvPr id="4" name="מציין מיקום של מספר שקופית 3">
            <a:extLst>
              <a:ext uri="{FF2B5EF4-FFF2-40B4-BE49-F238E27FC236}">
                <a16:creationId xmlns:a16="http://schemas.microsoft.com/office/drawing/2014/main" id="{A3862CF5-51D5-4643-FBEF-DB94A6603EF7}"/>
              </a:ext>
            </a:extLst>
          </p:cNvPr>
          <p:cNvSpPr>
            <a:spLocks noGrp="1"/>
          </p:cNvSpPr>
          <p:nvPr>
            <p:ph type="sldNum" sz="quarter" idx="5"/>
          </p:nvPr>
        </p:nvSpPr>
        <p:spPr/>
        <p:txBody>
          <a:bodyPr/>
          <a:lstStyle/>
          <a:p>
            <a:fld id="{E8C5FAC1-CEBB-4445-8F45-0C9C32AC8EE4}" type="slidenum">
              <a:rPr lang="he-IL" smtClean="0"/>
              <a:t>5</a:t>
            </a:fld>
            <a:endParaRPr lang="he-IL"/>
          </a:p>
        </p:txBody>
      </p:sp>
    </p:spTree>
    <p:extLst>
      <p:ext uri="{BB962C8B-B14F-4D97-AF65-F5344CB8AC3E}">
        <p14:creationId xmlns:p14="http://schemas.microsoft.com/office/powerpoint/2010/main" val="3928863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48C3F-5D07-C8DB-A95F-C2FCD487F8C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B61A0FE9-5B25-3A21-F45F-57ED56652D6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9677054-E84B-4254-4CD4-648846268A19}"/>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לפני 4 שנים </a:t>
            </a:r>
            <a:r>
              <a:rPr lang="he-IL" dirty="0" err="1"/>
              <a:t>קציעה</a:t>
            </a:r>
            <a:r>
              <a:rPr lang="he-IL" dirty="0"/>
              <a:t> ואני יצאנו לדרך עם פרויקט גדול שמטרתו הייתה לקחת את ההנחיות הסקוטיות לטיפול פליאטיבי ולהתאים אותן לישראל </a:t>
            </a:r>
            <a:r>
              <a:rPr lang="he-IL" dirty="0" err="1"/>
              <a:t>ולהנגיש</a:t>
            </a:r>
            <a:r>
              <a:rPr lang="he-IL" dirty="0"/>
              <a:t> אותן בעברית. </a:t>
            </a:r>
            <a:r>
              <a:rPr lang="he-IL" dirty="0" err="1"/>
              <a:t>הפרוייקט</a:t>
            </a:r>
            <a:r>
              <a:rPr lang="he-IL" dirty="0"/>
              <a:t> עדיין לא הסתיים והתכנים ממשיכים לעלות בהדרגה. </a:t>
            </a:r>
          </a:p>
          <a:p>
            <a:endParaRPr lang="he-IL" dirty="0"/>
          </a:p>
        </p:txBody>
      </p:sp>
      <p:sp>
        <p:nvSpPr>
          <p:cNvPr id="4" name="מציין מיקום של מספר שקופית 3">
            <a:extLst>
              <a:ext uri="{FF2B5EF4-FFF2-40B4-BE49-F238E27FC236}">
                <a16:creationId xmlns:a16="http://schemas.microsoft.com/office/drawing/2014/main" id="{EF1387E1-7A9C-37CB-6868-93BFD7898044}"/>
              </a:ext>
            </a:extLst>
          </p:cNvPr>
          <p:cNvSpPr>
            <a:spLocks noGrp="1"/>
          </p:cNvSpPr>
          <p:nvPr>
            <p:ph type="sldNum" sz="quarter" idx="5"/>
          </p:nvPr>
        </p:nvSpPr>
        <p:spPr/>
        <p:txBody>
          <a:bodyPr/>
          <a:lstStyle/>
          <a:p>
            <a:fld id="{E8C5FAC1-CEBB-4445-8F45-0C9C32AC8EE4}" type="slidenum">
              <a:rPr lang="he-IL" smtClean="0"/>
              <a:t>32</a:t>
            </a:fld>
            <a:endParaRPr lang="he-IL"/>
          </a:p>
        </p:txBody>
      </p:sp>
    </p:spTree>
    <p:extLst>
      <p:ext uri="{BB962C8B-B14F-4D97-AF65-F5344CB8AC3E}">
        <p14:creationId xmlns:p14="http://schemas.microsoft.com/office/powerpoint/2010/main" val="4286272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EF9E7-8EFE-49FF-81C2-977AC4F1700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D248B45-046D-572F-44A0-654C1AAB8E13}"/>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D9CCBBF-2D23-15F9-B0DD-70EB42539172}"/>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7A898ECE-ACBF-F7CD-3EBE-C2DB65C675C1}"/>
              </a:ext>
            </a:extLst>
          </p:cNvPr>
          <p:cNvSpPr>
            <a:spLocks noGrp="1"/>
          </p:cNvSpPr>
          <p:nvPr>
            <p:ph type="sldNum" sz="quarter" idx="5"/>
          </p:nvPr>
        </p:nvSpPr>
        <p:spPr/>
        <p:txBody>
          <a:bodyPr/>
          <a:lstStyle/>
          <a:p>
            <a:fld id="{E8C5FAC1-CEBB-4445-8F45-0C9C32AC8EE4}" type="slidenum">
              <a:rPr lang="he-IL" smtClean="0"/>
              <a:t>33</a:t>
            </a:fld>
            <a:endParaRPr lang="he-IL"/>
          </a:p>
        </p:txBody>
      </p:sp>
    </p:spTree>
    <p:extLst>
      <p:ext uri="{BB962C8B-B14F-4D97-AF65-F5344CB8AC3E}">
        <p14:creationId xmlns:p14="http://schemas.microsoft.com/office/powerpoint/2010/main" val="4016408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363D8-BACB-EBBB-8378-5D5DAE93D01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FC91A48-9451-7F26-B05A-115F049393B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0C97091-66DF-E5F8-A217-E73D41523DF5}"/>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1176A99B-3908-04DD-F0B1-A231A3BAADF5}"/>
              </a:ext>
            </a:extLst>
          </p:cNvPr>
          <p:cNvSpPr>
            <a:spLocks noGrp="1"/>
          </p:cNvSpPr>
          <p:nvPr>
            <p:ph type="sldNum" sz="quarter" idx="5"/>
          </p:nvPr>
        </p:nvSpPr>
        <p:spPr/>
        <p:txBody>
          <a:bodyPr/>
          <a:lstStyle/>
          <a:p>
            <a:fld id="{E8C5FAC1-CEBB-4445-8F45-0C9C32AC8EE4}" type="slidenum">
              <a:rPr lang="he-IL" smtClean="0"/>
              <a:t>34</a:t>
            </a:fld>
            <a:endParaRPr lang="he-IL"/>
          </a:p>
        </p:txBody>
      </p:sp>
    </p:spTree>
    <p:extLst>
      <p:ext uri="{BB962C8B-B14F-4D97-AF65-F5344CB8AC3E}">
        <p14:creationId xmlns:p14="http://schemas.microsoft.com/office/powerpoint/2010/main" val="2473175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9E0D7-BBA3-4FDD-F571-2482ADA27D9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0466C13-11F1-C806-E3AA-DBF3F42BE8A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B367276-098B-7239-8E4F-139FCBDA8666}"/>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לפני 4 שנים </a:t>
            </a:r>
            <a:r>
              <a:rPr lang="he-IL" dirty="0" err="1"/>
              <a:t>קציעה</a:t>
            </a:r>
            <a:r>
              <a:rPr lang="he-IL" dirty="0"/>
              <a:t> ואני יצאנו לדרך עם פרויקט גדול שמטרתו הייתה לקחת את ההנחיות הסקוטיות לטיפול פליאטיבי ולהתאים אותן לישראל </a:t>
            </a:r>
            <a:r>
              <a:rPr lang="he-IL" dirty="0" err="1"/>
              <a:t>ולהנגיש</a:t>
            </a:r>
            <a:r>
              <a:rPr lang="he-IL" dirty="0"/>
              <a:t> אותן בעברית. </a:t>
            </a:r>
            <a:r>
              <a:rPr lang="he-IL" dirty="0" err="1"/>
              <a:t>הפרוייקט</a:t>
            </a:r>
            <a:r>
              <a:rPr lang="he-IL" dirty="0"/>
              <a:t> עדיין לא הסתיים והתכנים ממשיכים לעלות בהדרגה. </a:t>
            </a:r>
          </a:p>
          <a:p>
            <a:endParaRPr lang="he-IL" dirty="0"/>
          </a:p>
        </p:txBody>
      </p:sp>
      <p:sp>
        <p:nvSpPr>
          <p:cNvPr id="4" name="מציין מיקום של מספר שקופית 3">
            <a:extLst>
              <a:ext uri="{FF2B5EF4-FFF2-40B4-BE49-F238E27FC236}">
                <a16:creationId xmlns:a16="http://schemas.microsoft.com/office/drawing/2014/main" id="{8E3B6C06-14C3-C806-F1D3-F9EEED631136}"/>
              </a:ext>
            </a:extLst>
          </p:cNvPr>
          <p:cNvSpPr>
            <a:spLocks noGrp="1"/>
          </p:cNvSpPr>
          <p:nvPr>
            <p:ph type="sldNum" sz="quarter" idx="5"/>
          </p:nvPr>
        </p:nvSpPr>
        <p:spPr/>
        <p:txBody>
          <a:bodyPr/>
          <a:lstStyle/>
          <a:p>
            <a:fld id="{E8C5FAC1-CEBB-4445-8F45-0C9C32AC8EE4}" type="slidenum">
              <a:rPr lang="he-IL" smtClean="0"/>
              <a:t>35</a:t>
            </a:fld>
            <a:endParaRPr lang="he-IL"/>
          </a:p>
        </p:txBody>
      </p:sp>
    </p:spTree>
    <p:extLst>
      <p:ext uri="{BB962C8B-B14F-4D97-AF65-F5344CB8AC3E}">
        <p14:creationId xmlns:p14="http://schemas.microsoft.com/office/powerpoint/2010/main" val="37832895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36</a:t>
            </a:fld>
            <a:endParaRPr lang="he-IL"/>
          </a:p>
        </p:txBody>
      </p:sp>
    </p:spTree>
    <p:extLst>
      <p:ext uri="{BB962C8B-B14F-4D97-AF65-F5344CB8AC3E}">
        <p14:creationId xmlns:p14="http://schemas.microsoft.com/office/powerpoint/2010/main" val="452041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14D9E-8C38-C683-12FF-B7F788BCC16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D803F22-E1DB-498D-75DA-99B5AA1D4ED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FA54125-EEEA-0B57-B6A1-B9A73F537F24}"/>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D40F29CB-D6F0-F716-1354-75C812478EB0}"/>
              </a:ext>
            </a:extLst>
          </p:cNvPr>
          <p:cNvSpPr>
            <a:spLocks noGrp="1"/>
          </p:cNvSpPr>
          <p:nvPr>
            <p:ph type="sldNum" sz="quarter" idx="5"/>
          </p:nvPr>
        </p:nvSpPr>
        <p:spPr/>
        <p:txBody>
          <a:bodyPr/>
          <a:lstStyle/>
          <a:p>
            <a:fld id="{E8C5FAC1-CEBB-4445-8F45-0C9C32AC8EE4}" type="slidenum">
              <a:rPr lang="he-IL" smtClean="0"/>
              <a:t>37</a:t>
            </a:fld>
            <a:endParaRPr lang="he-IL"/>
          </a:p>
        </p:txBody>
      </p:sp>
    </p:spTree>
    <p:extLst>
      <p:ext uri="{BB962C8B-B14F-4D97-AF65-F5344CB8AC3E}">
        <p14:creationId xmlns:p14="http://schemas.microsoft.com/office/powerpoint/2010/main" val="9948062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54AF5-CCCA-8274-E6D0-F7AE27B0EB9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E9CFFBE-A19E-FFBA-7F55-B992BC527BF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9EFCEA0-AD00-5F0A-6DEE-834392514DC8}"/>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204E77B5-F830-55BE-5DFB-9DEF67C3875D}"/>
              </a:ext>
            </a:extLst>
          </p:cNvPr>
          <p:cNvSpPr>
            <a:spLocks noGrp="1"/>
          </p:cNvSpPr>
          <p:nvPr>
            <p:ph type="sldNum" sz="quarter" idx="5"/>
          </p:nvPr>
        </p:nvSpPr>
        <p:spPr/>
        <p:txBody>
          <a:bodyPr/>
          <a:lstStyle/>
          <a:p>
            <a:fld id="{E8C5FAC1-CEBB-4445-8F45-0C9C32AC8EE4}" type="slidenum">
              <a:rPr lang="he-IL" smtClean="0"/>
              <a:t>38</a:t>
            </a:fld>
            <a:endParaRPr lang="he-IL"/>
          </a:p>
        </p:txBody>
      </p:sp>
    </p:spTree>
    <p:extLst>
      <p:ext uri="{BB962C8B-B14F-4D97-AF65-F5344CB8AC3E}">
        <p14:creationId xmlns:p14="http://schemas.microsoft.com/office/powerpoint/2010/main" val="1428373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מזמינה אתכם להכיר את הכלי ולהשתמש בו כמה שיותר, להציע תכנים שיעשירו אותו, כך היא תשתפר ותשרת אותנו יותר ויותר</a:t>
            </a:r>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39</a:t>
            </a:fld>
            <a:endParaRPr lang="he-IL"/>
          </a:p>
        </p:txBody>
      </p:sp>
    </p:spTree>
    <p:extLst>
      <p:ext uri="{BB962C8B-B14F-4D97-AF65-F5344CB8AC3E}">
        <p14:creationId xmlns:p14="http://schemas.microsoft.com/office/powerpoint/2010/main" val="2686758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40</a:t>
            </a:fld>
            <a:endParaRPr lang="he-IL"/>
          </a:p>
        </p:txBody>
      </p:sp>
    </p:spTree>
    <p:extLst>
      <p:ext uri="{BB962C8B-B14F-4D97-AF65-F5344CB8AC3E}">
        <p14:creationId xmlns:p14="http://schemas.microsoft.com/office/powerpoint/2010/main" val="1975975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בשנתיים האחרונות התחוללה מולנו מהפיכה של ממש עם כלים שפרצו לחיינו שיש להם פוטנציאל גדול מאוד לשנות את איך שאנחנו מחפשים ומעבדים מידע.</a:t>
            </a:r>
          </a:p>
          <a:p>
            <a:r>
              <a:rPr lang="he-IL" dirty="0"/>
              <a:t>חלק מהאנשים שמחים על-כך. חלק חוששים, אבל ללא ספק היא הופכת לחלק משמעותי בחיי העבודה של כולנו. </a:t>
            </a:r>
          </a:p>
          <a:p>
            <a:endParaRPr lang="he-IL" dirty="0"/>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41</a:t>
            </a:fld>
            <a:endParaRPr lang="he-IL"/>
          </a:p>
        </p:txBody>
      </p:sp>
    </p:spTree>
    <p:extLst>
      <p:ext uri="{BB962C8B-B14F-4D97-AF65-F5344CB8AC3E}">
        <p14:creationId xmlns:p14="http://schemas.microsoft.com/office/powerpoint/2010/main" val="2780218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D521-7865-E36C-E54A-94DA6590178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0E8EC8-030A-8C96-B92C-68A484D8963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DF68E5B-02A4-C86B-47EC-DE5E777D4F8C}"/>
              </a:ext>
            </a:extLst>
          </p:cNvPr>
          <p:cNvSpPr>
            <a:spLocks noGrp="1"/>
          </p:cNvSpPr>
          <p:nvPr>
            <p:ph type="body" idx="1"/>
          </p:nvPr>
        </p:nvSpPr>
        <p:spPr/>
        <p:txBody>
          <a:bodyPr/>
          <a:lstStyle/>
          <a:p>
            <a:r>
              <a:rPr lang="he-IL" dirty="0"/>
              <a:t>ספר שמהווה בסיס איתן  ומשאב אדיר של לידע פרמקולוגי בתחום שלנו. מכיל מדריכים שונים שיכולים לשמש </a:t>
            </a:r>
            <a:r>
              <a:rPr lang="he-IL" dirty="0" err="1"/>
              <a:t>כפרוטוקלים</a:t>
            </a:r>
            <a:r>
              <a:rPr lang="he-IL" dirty="0"/>
              <a:t> למתן טיפול במצבים שונים.</a:t>
            </a:r>
          </a:p>
        </p:txBody>
      </p:sp>
      <p:sp>
        <p:nvSpPr>
          <p:cNvPr id="4" name="מציין מיקום של מספר שקופית 3">
            <a:extLst>
              <a:ext uri="{FF2B5EF4-FFF2-40B4-BE49-F238E27FC236}">
                <a16:creationId xmlns:a16="http://schemas.microsoft.com/office/drawing/2014/main" id="{A541CF83-F6B3-FF8E-6959-78AAE6489D30}"/>
              </a:ext>
            </a:extLst>
          </p:cNvPr>
          <p:cNvSpPr>
            <a:spLocks noGrp="1"/>
          </p:cNvSpPr>
          <p:nvPr>
            <p:ph type="sldNum" sz="quarter" idx="5"/>
          </p:nvPr>
        </p:nvSpPr>
        <p:spPr/>
        <p:txBody>
          <a:bodyPr/>
          <a:lstStyle/>
          <a:p>
            <a:fld id="{E8C5FAC1-CEBB-4445-8F45-0C9C32AC8EE4}" type="slidenum">
              <a:rPr lang="he-IL" smtClean="0"/>
              <a:t>6</a:t>
            </a:fld>
            <a:endParaRPr lang="he-IL"/>
          </a:p>
        </p:txBody>
      </p:sp>
    </p:spTree>
    <p:extLst>
      <p:ext uri="{BB962C8B-B14F-4D97-AF65-F5344CB8AC3E}">
        <p14:creationId xmlns:p14="http://schemas.microsoft.com/office/powerpoint/2010/main" val="2616597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DC77C-4D2A-FE57-0BE0-707BC8F9E147}"/>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F36A3F1-DD4D-1A65-C57C-3F6AD3D2CB6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8094D75-F05D-FAC5-9DAB-54506E360B5B}"/>
              </a:ext>
            </a:extLst>
          </p:cNvPr>
          <p:cNvSpPr>
            <a:spLocks noGrp="1"/>
          </p:cNvSpPr>
          <p:nvPr>
            <p:ph type="body" idx="1"/>
          </p:nvPr>
        </p:nvSpPr>
        <p:spPr/>
        <p:txBody>
          <a:bodyPr/>
          <a:lstStyle/>
          <a:p>
            <a:r>
              <a:rPr lang="he-IL" dirty="0"/>
              <a:t>בשנתיים האחרונות התחוללה מולנו מהפיכה של ממש עם כלים שפרצו לחיינו שיש להם פוטנציאל גדול מאוד לשנות את איך שאנחנו מחפשים ומעבדים מידע.</a:t>
            </a:r>
          </a:p>
          <a:p>
            <a:r>
              <a:rPr lang="he-IL" dirty="0"/>
              <a:t>חלק מהאנשים שמחים על-כך. חלק חוששים, אבל ללא ספק היא הופכת לחלק משמעותי בחיי העבודה של כולנו. </a:t>
            </a:r>
          </a:p>
          <a:p>
            <a:endParaRPr lang="he-IL" dirty="0"/>
          </a:p>
        </p:txBody>
      </p:sp>
      <p:sp>
        <p:nvSpPr>
          <p:cNvPr id="4" name="מציין מיקום של מספר שקופית 3">
            <a:extLst>
              <a:ext uri="{FF2B5EF4-FFF2-40B4-BE49-F238E27FC236}">
                <a16:creationId xmlns:a16="http://schemas.microsoft.com/office/drawing/2014/main" id="{FF758802-3082-E1BB-8E5D-C042065216DC}"/>
              </a:ext>
            </a:extLst>
          </p:cNvPr>
          <p:cNvSpPr>
            <a:spLocks noGrp="1"/>
          </p:cNvSpPr>
          <p:nvPr>
            <p:ph type="sldNum" sz="quarter" idx="5"/>
          </p:nvPr>
        </p:nvSpPr>
        <p:spPr/>
        <p:txBody>
          <a:bodyPr/>
          <a:lstStyle/>
          <a:p>
            <a:fld id="{E8C5FAC1-CEBB-4445-8F45-0C9C32AC8EE4}" type="slidenum">
              <a:rPr lang="he-IL" smtClean="0"/>
              <a:t>42</a:t>
            </a:fld>
            <a:endParaRPr lang="he-IL"/>
          </a:p>
        </p:txBody>
      </p:sp>
    </p:spTree>
    <p:extLst>
      <p:ext uri="{BB962C8B-B14F-4D97-AF65-F5344CB8AC3E}">
        <p14:creationId xmlns:p14="http://schemas.microsoft.com/office/powerpoint/2010/main" val="1357034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F0633-48D5-3825-7A02-59DE428EF82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7F37A9B-EF80-4C37-EEE7-0C4295A5B8E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B759D0B-7566-DE70-9385-DF3555017726}"/>
              </a:ext>
            </a:extLst>
          </p:cNvPr>
          <p:cNvSpPr>
            <a:spLocks noGrp="1"/>
          </p:cNvSpPr>
          <p:nvPr>
            <p:ph type="body" idx="1"/>
          </p:nvPr>
        </p:nvSpPr>
        <p:spPr/>
        <p:txBody>
          <a:bodyPr/>
          <a:lstStyle/>
          <a:p>
            <a:r>
              <a:rPr lang="he-IL" dirty="0"/>
              <a:t>בשנתיים האחרונות התחוללה מולנו מהפיכה של ממש עם כלים שפרצו לחיינו שיש להם פוטנציאל גדול מאוד לשנות את איך שאנחנו מחפשים ומעבדים מידע.</a:t>
            </a:r>
          </a:p>
          <a:p>
            <a:r>
              <a:rPr lang="he-IL" dirty="0"/>
              <a:t>חלק מהאנשים שמחים על-כך. חלק חוששים, אבל ללא ספק היא הופכת לחלק משמעותי בחיי העבודה של כולנו. </a:t>
            </a:r>
          </a:p>
          <a:p>
            <a:endParaRPr lang="he-IL" dirty="0"/>
          </a:p>
        </p:txBody>
      </p:sp>
      <p:sp>
        <p:nvSpPr>
          <p:cNvPr id="4" name="מציין מיקום של מספר שקופית 3">
            <a:extLst>
              <a:ext uri="{FF2B5EF4-FFF2-40B4-BE49-F238E27FC236}">
                <a16:creationId xmlns:a16="http://schemas.microsoft.com/office/drawing/2014/main" id="{EA18DE7B-2CDF-CD66-CF3B-894C14CBFC26}"/>
              </a:ext>
            </a:extLst>
          </p:cNvPr>
          <p:cNvSpPr>
            <a:spLocks noGrp="1"/>
          </p:cNvSpPr>
          <p:nvPr>
            <p:ph type="sldNum" sz="quarter" idx="5"/>
          </p:nvPr>
        </p:nvSpPr>
        <p:spPr/>
        <p:txBody>
          <a:bodyPr/>
          <a:lstStyle/>
          <a:p>
            <a:fld id="{E8C5FAC1-CEBB-4445-8F45-0C9C32AC8EE4}" type="slidenum">
              <a:rPr lang="he-IL" smtClean="0"/>
              <a:t>43</a:t>
            </a:fld>
            <a:endParaRPr lang="he-IL"/>
          </a:p>
        </p:txBody>
      </p:sp>
    </p:spTree>
    <p:extLst>
      <p:ext uri="{BB962C8B-B14F-4D97-AF65-F5344CB8AC3E}">
        <p14:creationId xmlns:p14="http://schemas.microsoft.com/office/powerpoint/2010/main" val="2967363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036E-B588-CA28-A5F9-458F551BB2F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D15522CC-A1F4-1626-8C77-F76A8D9A5F3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FE1219B-C8D0-D9FA-C079-318DE4E85874}"/>
              </a:ext>
            </a:extLst>
          </p:cNvPr>
          <p:cNvSpPr>
            <a:spLocks noGrp="1"/>
          </p:cNvSpPr>
          <p:nvPr>
            <p:ph type="body" idx="1"/>
          </p:nvPr>
        </p:nvSpPr>
        <p:spPr/>
        <p:txBody>
          <a:bodyPr/>
          <a:lstStyle/>
          <a:p>
            <a:r>
              <a:rPr lang="he-IL" dirty="0"/>
              <a:t>אין לנו זמן להיכנס להשוואות בין המודלים השונים, אבל לפניכם כמה דוגמאות לדברים שבינה מלאכותית יכולה לייעל.</a:t>
            </a:r>
          </a:p>
        </p:txBody>
      </p:sp>
      <p:sp>
        <p:nvSpPr>
          <p:cNvPr id="4" name="מציין מיקום של מספר שקופית 3">
            <a:extLst>
              <a:ext uri="{FF2B5EF4-FFF2-40B4-BE49-F238E27FC236}">
                <a16:creationId xmlns:a16="http://schemas.microsoft.com/office/drawing/2014/main" id="{88708791-4E3A-B5D0-F379-9A6C72E438FB}"/>
              </a:ext>
            </a:extLst>
          </p:cNvPr>
          <p:cNvSpPr>
            <a:spLocks noGrp="1"/>
          </p:cNvSpPr>
          <p:nvPr>
            <p:ph type="sldNum" sz="quarter" idx="5"/>
          </p:nvPr>
        </p:nvSpPr>
        <p:spPr/>
        <p:txBody>
          <a:bodyPr/>
          <a:lstStyle/>
          <a:p>
            <a:fld id="{E8C5FAC1-CEBB-4445-8F45-0C9C32AC8EE4}" type="slidenum">
              <a:rPr lang="he-IL" smtClean="0"/>
              <a:t>44</a:t>
            </a:fld>
            <a:endParaRPr lang="he-IL"/>
          </a:p>
        </p:txBody>
      </p:sp>
    </p:spTree>
    <p:extLst>
      <p:ext uri="{BB962C8B-B14F-4D97-AF65-F5344CB8AC3E}">
        <p14:creationId xmlns:p14="http://schemas.microsoft.com/office/powerpoint/2010/main" val="213826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59BB9-94E1-0375-EC9F-5DA044EAEB8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17449F8-6D18-F9B3-634B-98A8523F59F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9256CA5A-B352-2DA4-1D28-23B2061FCF5B}"/>
              </a:ext>
            </a:extLst>
          </p:cNvPr>
          <p:cNvSpPr>
            <a:spLocks noGrp="1"/>
          </p:cNvSpPr>
          <p:nvPr>
            <p:ph type="body" idx="1"/>
          </p:nvPr>
        </p:nvSpPr>
        <p:spPr/>
        <p:txBody>
          <a:bodyPr/>
          <a:lstStyle/>
          <a:p>
            <a:r>
              <a:rPr lang="he-IL" dirty="0"/>
              <a:t>דוגמאות מוועדת תרופות</a:t>
            </a:r>
          </a:p>
        </p:txBody>
      </p:sp>
      <p:sp>
        <p:nvSpPr>
          <p:cNvPr id="4" name="מציין מיקום של מספר שקופית 3">
            <a:extLst>
              <a:ext uri="{FF2B5EF4-FFF2-40B4-BE49-F238E27FC236}">
                <a16:creationId xmlns:a16="http://schemas.microsoft.com/office/drawing/2014/main" id="{9922F37C-918D-7ADF-BB17-2E3C649D7083}"/>
              </a:ext>
            </a:extLst>
          </p:cNvPr>
          <p:cNvSpPr>
            <a:spLocks noGrp="1"/>
          </p:cNvSpPr>
          <p:nvPr>
            <p:ph type="sldNum" sz="quarter" idx="5"/>
          </p:nvPr>
        </p:nvSpPr>
        <p:spPr/>
        <p:txBody>
          <a:bodyPr/>
          <a:lstStyle/>
          <a:p>
            <a:fld id="{E8C5FAC1-CEBB-4445-8F45-0C9C32AC8EE4}" type="slidenum">
              <a:rPr lang="he-IL" smtClean="0"/>
              <a:t>45</a:t>
            </a:fld>
            <a:endParaRPr lang="he-IL"/>
          </a:p>
        </p:txBody>
      </p:sp>
    </p:spTree>
    <p:extLst>
      <p:ext uri="{BB962C8B-B14F-4D97-AF65-F5344CB8AC3E}">
        <p14:creationId xmlns:p14="http://schemas.microsoft.com/office/powerpoint/2010/main" val="2557427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8739D-5B1D-45B9-5ABD-90EEF1FFB42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4587CCA-4935-EA22-31A0-C04B048639C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69F7BE2-CEBB-3F48-9BC8-CC911E2A5040}"/>
              </a:ext>
            </a:extLst>
          </p:cNvPr>
          <p:cNvSpPr>
            <a:spLocks noGrp="1"/>
          </p:cNvSpPr>
          <p:nvPr>
            <p:ph type="body" idx="1"/>
          </p:nvPr>
        </p:nvSpPr>
        <p:spPr/>
        <p:txBody>
          <a:bodyPr/>
          <a:lstStyle/>
          <a:p>
            <a:r>
              <a:rPr lang="he-IL" dirty="0"/>
              <a:t>דוגמאות מוועדת תרופות</a:t>
            </a:r>
          </a:p>
        </p:txBody>
      </p:sp>
      <p:sp>
        <p:nvSpPr>
          <p:cNvPr id="4" name="מציין מיקום של מספר שקופית 3">
            <a:extLst>
              <a:ext uri="{FF2B5EF4-FFF2-40B4-BE49-F238E27FC236}">
                <a16:creationId xmlns:a16="http://schemas.microsoft.com/office/drawing/2014/main" id="{1A30C44E-77C1-42A3-248C-749A81EBE4B9}"/>
              </a:ext>
            </a:extLst>
          </p:cNvPr>
          <p:cNvSpPr>
            <a:spLocks noGrp="1"/>
          </p:cNvSpPr>
          <p:nvPr>
            <p:ph type="sldNum" sz="quarter" idx="5"/>
          </p:nvPr>
        </p:nvSpPr>
        <p:spPr/>
        <p:txBody>
          <a:bodyPr/>
          <a:lstStyle/>
          <a:p>
            <a:fld id="{E8C5FAC1-CEBB-4445-8F45-0C9C32AC8EE4}" type="slidenum">
              <a:rPr lang="he-IL" smtClean="0"/>
              <a:t>46</a:t>
            </a:fld>
            <a:endParaRPr lang="he-IL"/>
          </a:p>
        </p:txBody>
      </p:sp>
    </p:spTree>
    <p:extLst>
      <p:ext uri="{BB962C8B-B14F-4D97-AF65-F5344CB8AC3E}">
        <p14:creationId xmlns:p14="http://schemas.microsoft.com/office/powerpoint/2010/main" val="28519351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47</a:t>
            </a:fld>
            <a:endParaRPr lang="he-IL"/>
          </a:p>
        </p:txBody>
      </p:sp>
    </p:spTree>
    <p:extLst>
      <p:ext uri="{BB962C8B-B14F-4D97-AF65-F5344CB8AC3E}">
        <p14:creationId xmlns:p14="http://schemas.microsoft.com/office/powerpoint/2010/main" val="32074137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48</a:t>
            </a:fld>
            <a:endParaRPr lang="he-IL"/>
          </a:p>
        </p:txBody>
      </p:sp>
    </p:spTree>
    <p:extLst>
      <p:ext uri="{BB962C8B-B14F-4D97-AF65-F5344CB8AC3E}">
        <p14:creationId xmlns:p14="http://schemas.microsoft.com/office/powerpoint/2010/main" val="5202706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214F2-11FA-2861-A10B-21294C3F7DD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B6648C6-CE63-15D5-A870-431F4EE951B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A65A4BF-407C-E295-8AE3-3C510A5556D0}"/>
              </a:ext>
            </a:extLst>
          </p:cNvPr>
          <p:cNvSpPr>
            <a:spLocks noGrp="1"/>
          </p:cNvSpPr>
          <p:nvPr>
            <p:ph type="body" idx="1"/>
          </p:nvPr>
        </p:nvSpPr>
        <p:spPr/>
        <p:txBody>
          <a:bodyPr/>
          <a:lstStyle/>
          <a:p>
            <a:r>
              <a:rPr lang="he-IL" dirty="0"/>
              <a:t>נתחלק לקבוצות וכל קבוצה תבחר נושא אחד שהיא רוצה למצוא 2 מאמרים עליו</a:t>
            </a:r>
          </a:p>
        </p:txBody>
      </p:sp>
      <p:sp>
        <p:nvSpPr>
          <p:cNvPr id="4" name="מציין מיקום של מספר שקופית 3">
            <a:extLst>
              <a:ext uri="{FF2B5EF4-FFF2-40B4-BE49-F238E27FC236}">
                <a16:creationId xmlns:a16="http://schemas.microsoft.com/office/drawing/2014/main" id="{B805207F-2B62-C0E6-57E0-0C5D148A0F6B}"/>
              </a:ext>
            </a:extLst>
          </p:cNvPr>
          <p:cNvSpPr>
            <a:spLocks noGrp="1"/>
          </p:cNvSpPr>
          <p:nvPr>
            <p:ph type="sldNum" sz="quarter" idx="5"/>
          </p:nvPr>
        </p:nvSpPr>
        <p:spPr/>
        <p:txBody>
          <a:bodyPr/>
          <a:lstStyle/>
          <a:p>
            <a:fld id="{E8C5FAC1-CEBB-4445-8F45-0C9C32AC8EE4}" type="slidenum">
              <a:rPr lang="he-IL" smtClean="0"/>
              <a:t>49</a:t>
            </a:fld>
            <a:endParaRPr lang="he-IL"/>
          </a:p>
        </p:txBody>
      </p:sp>
    </p:spTree>
    <p:extLst>
      <p:ext uri="{BB962C8B-B14F-4D97-AF65-F5344CB8AC3E}">
        <p14:creationId xmlns:p14="http://schemas.microsoft.com/office/powerpoint/2010/main" val="6823828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D7079-54EA-A7AF-7BEB-9C709D5F3CD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5DEC002-0985-5A30-E0EB-9192D5D19AE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5E9B625-A256-5792-4632-5AE3D709A93D}"/>
              </a:ext>
            </a:extLst>
          </p:cNvPr>
          <p:cNvSpPr>
            <a:spLocks noGrp="1"/>
          </p:cNvSpPr>
          <p:nvPr>
            <p:ph type="body" idx="1"/>
          </p:nvPr>
        </p:nvSpPr>
        <p:spPr/>
        <p:txBody>
          <a:bodyPr/>
          <a:lstStyle/>
          <a:p>
            <a:r>
              <a:rPr lang="he-IL" dirty="0"/>
              <a:t>נתחלק לקבוצות וכל קבוצה תבחר נושא אחד שהיא רוצה למצוא 2 מאמרים עליו</a:t>
            </a:r>
          </a:p>
        </p:txBody>
      </p:sp>
      <p:sp>
        <p:nvSpPr>
          <p:cNvPr id="4" name="מציין מיקום של מספר שקופית 3">
            <a:extLst>
              <a:ext uri="{FF2B5EF4-FFF2-40B4-BE49-F238E27FC236}">
                <a16:creationId xmlns:a16="http://schemas.microsoft.com/office/drawing/2014/main" id="{1F7F834C-FFC9-9D12-6F28-7161DD6A43CE}"/>
              </a:ext>
            </a:extLst>
          </p:cNvPr>
          <p:cNvSpPr>
            <a:spLocks noGrp="1"/>
          </p:cNvSpPr>
          <p:nvPr>
            <p:ph type="sldNum" sz="quarter" idx="5"/>
          </p:nvPr>
        </p:nvSpPr>
        <p:spPr/>
        <p:txBody>
          <a:bodyPr/>
          <a:lstStyle/>
          <a:p>
            <a:fld id="{E8C5FAC1-CEBB-4445-8F45-0C9C32AC8EE4}" type="slidenum">
              <a:rPr lang="he-IL" smtClean="0"/>
              <a:t>50</a:t>
            </a:fld>
            <a:endParaRPr lang="he-IL"/>
          </a:p>
        </p:txBody>
      </p:sp>
    </p:spTree>
    <p:extLst>
      <p:ext uri="{BB962C8B-B14F-4D97-AF65-F5344CB8AC3E}">
        <p14:creationId xmlns:p14="http://schemas.microsoft.com/office/powerpoint/2010/main" val="78929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3F99C-C6E7-CC63-65D9-53C4D74977E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8875A98-B19A-0122-3BA2-CE1BBF7A995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EBAE185-3F6F-3252-373E-B1EE1288B6BE}"/>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2CFEF7CC-0FD1-EC32-E5EE-67A20DC07461}"/>
              </a:ext>
            </a:extLst>
          </p:cNvPr>
          <p:cNvSpPr>
            <a:spLocks noGrp="1"/>
          </p:cNvSpPr>
          <p:nvPr>
            <p:ph type="sldNum" sz="quarter" idx="5"/>
          </p:nvPr>
        </p:nvSpPr>
        <p:spPr/>
        <p:txBody>
          <a:bodyPr/>
          <a:lstStyle/>
          <a:p>
            <a:fld id="{E8C5FAC1-CEBB-4445-8F45-0C9C32AC8EE4}" type="slidenum">
              <a:rPr lang="he-IL" smtClean="0"/>
              <a:t>51</a:t>
            </a:fld>
            <a:endParaRPr lang="he-IL"/>
          </a:p>
        </p:txBody>
      </p:sp>
    </p:spTree>
    <p:extLst>
      <p:ext uri="{BB962C8B-B14F-4D97-AF65-F5344CB8AC3E}">
        <p14:creationId xmlns:p14="http://schemas.microsoft.com/office/powerpoint/2010/main" val="29136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2C768-E72B-D7F2-CD13-828FCECA56B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8423D6A-2F1D-FD3A-D0CA-CFB74C92AEE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C46EF67-3305-1CF9-826A-1FD041DFF3A2}"/>
              </a:ext>
            </a:extLst>
          </p:cNvPr>
          <p:cNvSpPr>
            <a:spLocks noGrp="1"/>
          </p:cNvSpPr>
          <p:nvPr>
            <p:ph type="body" idx="1"/>
          </p:nvPr>
        </p:nvSpPr>
        <p:spPr/>
        <p:txBody>
          <a:bodyPr/>
          <a:lstStyle/>
          <a:p>
            <a:r>
              <a:rPr lang="he-IL" dirty="0"/>
              <a:t>בספרי רפואה כגון הריסון, </a:t>
            </a:r>
            <a:r>
              <a:rPr lang="en-US" dirty="0"/>
              <a:t>Goldman-Cecil</a:t>
            </a:r>
            <a:r>
              <a:rPr lang="he-IL" dirty="0"/>
              <a:t> וכדומה גם ישנם פרקים על רפואה </a:t>
            </a:r>
            <a:r>
              <a:rPr lang="he-IL" dirty="0" err="1"/>
              <a:t>פליאטיבית</a:t>
            </a:r>
            <a:endParaRPr lang="he-IL" dirty="0"/>
          </a:p>
        </p:txBody>
      </p:sp>
      <p:sp>
        <p:nvSpPr>
          <p:cNvPr id="4" name="מציין מיקום של מספר שקופית 3">
            <a:extLst>
              <a:ext uri="{FF2B5EF4-FFF2-40B4-BE49-F238E27FC236}">
                <a16:creationId xmlns:a16="http://schemas.microsoft.com/office/drawing/2014/main" id="{75A109B8-CAC9-17E8-71BB-5132FC7DB0B2}"/>
              </a:ext>
            </a:extLst>
          </p:cNvPr>
          <p:cNvSpPr>
            <a:spLocks noGrp="1"/>
          </p:cNvSpPr>
          <p:nvPr>
            <p:ph type="sldNum" sz="quarter" idx="5"/>
          </p:nvPr>
        </p:nvSpPr>
        <p:spPr/>
        <p:txBody>
          <a:bodyPr/>
          <a:lstStyle/>
          <a:p>
            <a:fld id="{E8C5FAC1-CEBB-4445-8F45-0C9C32AC8EE4}" type="slidenum">
              <a:rPr lang="he-IL" smtClean="0"/>
              <a:t>7</a:t>
            </a:fld>
            <a:endParaRPr lang="he-IL"/>
          </a:p>
        </p:txBody>
      </p:sp>
    </p:spTree>
    <p:extLst>
      <p:ext uri="{BB962C8B-B14F-4D97-AF65-F5344CB8AC3E}">
        <p14:creationId xmlns:p14="http://schemas.microsoft.com/office/powerpoint/2010/main" val="2885426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D93AA-3628-EB2D-D6A6-20D99FDF871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5BF4E3F-F29C-E49E-24AC-1204BC51CBF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C20191E-21B9-866F-3F41-120B9C27A9B0}"/>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818C1EB0-2BC6-BC8F-11CE-1667222D8010}"/>
              </a:ext>
            </a:extLst>
          </p:cNvPr>
          <p:cNvSpPr>
            <a:spLocks noGrp="1"/>
          </p:cNvSpPr>
          <p:nvPr>
            <p:ph type="sldNum" sz="quarter" idx="5"/>
          </p:nvPr>
        </p:nvSpPr>
        <p:spPr/>
        <p:txBody>
          <a:bodyPr/>
          <a:lstStyle/>
          <a:p>
            <a:fld id="{E8C5FAC1-CEBB-4445-8F45-0C9C32AC8EE4}" type="slidenum">
              <a:rPr lang="he-IL" smtClean="0"/>
              <a:t>52</a:t>
            </a:fld>
            <a:endParaRPr lang="he-IL"/>
          </a:p>
        </p:txBody>
      </p:sp>
    </p:spTree>
    <p:extLst>
      <p:ext uri="{BB962C8B-B14F-4D97-AF65-F5344CB8AC3E}">
        <p14:creationId xmlns:p14="http://schemas.microsoft.com/office/powerpoint/2010/main" val="4180978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CAB06-7AE4-3D23-DECA-434E7DFDD01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9629C0-BA40-A430-13EE-26BF26E6C30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0337CE9-69AD-A7D8-7FA3-3DA18A01944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1E5821ED-DAEE-C78F-A882-70D086EEF395}"/>
              </a:ext>
            </a:extLst>
          </p:cNvPr>
          <p:cNvSpPr>
            <a:spLocks noGrp="1"/>
          </p:cNvSpPr>
          <p:nvPr>
            <p:ph type="sldNum" sz="quarter" idx="5"/>
          </p:nvPr>
        </p:nvSpPr>
        <p:spPr/>
        <p:txBody>
          <a:bodyPr/>
          <a:lstStyle/>
          <a:p>
            <a:fld id="{E8C5FAC1-CEBB-4445-8F45-0C9C32AC8EE4}" type="slidenum">
              <a:rPr lang="he-IL" smtClean="0"/>
              <a:t>8</a:t>
            </a:fld>
            <a:endParaRPr lang="he-IL"/>
          </a:p>
        </p:txBody>
      </p:sp>
    </p:spTree>
    <p:extLst>
      <p:ext uri="{BB962C8B-B14F-4D97-AF65-F5344CB8AC3E}">
        <p14:creationId xmlns:p14="http://schemas.microsoft.com/office/powerpoint/2010/main" val="135713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0973D-60CA-D85D-A5C5-AE26598E2DF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4C1F31F-CD68-5603-A992-E22041EE0D3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53EB6BD-0528-F987-7714-78864B7D77C6}"/>
              </a:ext>
            </a:extLst>
          </p:cNvPr>
          <p:cNvSpPr>
            <a:spLocks noGrp="1"/>
          </p:cNvSpPr>
          <p:nvPr>
            <p:ph type="body" idx="1"/>
          </p:nvPr>
        </p:nvSpPr>
        <p:spPr/>
        <p:txBody>
          <a:bodyPr/>
          <a:lstStyle/>
          <a:p>
            <a:r>
              <a:rPr lang="he-IL" dirty="0"/>
              <a:t>כולם עם</a:t>
            </a:r>
            <a:r>
              <a:rPr lang="en-US" dirty="0"/>
              <a:t>IF </a:t>
            </a:r>
            <a:r>
              <a:rPr lang="he-IL" dirty="0"/>
              <a:t> סביב 2 ו- </a:t>
            </a:r>
            <a:r>
              <a:rPr lang="en-US" dirty="0"/>
              <a:t>Peer reviewed</a:t>
            </a:r>
            <a:endParaRPr lang="he-IL" dirty="0"/>
          </a:p>
        </p:txBody>
      </p:sp>
      <p:sp>
        <p:nvSpPr>
          <p:cNvPr id="4" name="מציין מיקום של מספר שקופית 3">
            <a:extLst>
              <a:ext uri="{FF2B5EF4-FFF2-40B4-BE49-F238E27FC236}">
                <a16:creationId xmlns:a16="http://schemas.microsoft.com/office/drawing/2014/main" id="{B47224DA-3599-5B8A-4C34-3D796F51A67B}"/>
              </a:ext>
            </a:extLst>
          </p:cNvPr>
          <p:cNvSpPr>
            <a:spLocks noGrp="1"/>
          </p:cNvSpPr>
          <p:nvPr>
            <p:ph type="sldNum" sz="quarter" idx="5"/>
          </p:nvPr>
        </p:nvSpPr>
        <p:spPr/>
        <p:txBody>
          <a:bodyPr/>
          <a:lstStyle/>
          <a:p>
            <a:fld id="{E8C5FAC1-CEBB-4445-8F45-0C9C32AC8EE4}" type="slidenum">
              <a:rPr lang="he-IL" smtClean="0"/>
              <a:t>9</a:t>
            </a:fld>
            <a:endParaRPr lang="he-IL"/>
          </a:p>
        </p:txBody>
      </p:sp>
    </p:spTree>
    <p:extLst>
      <p:ext uri="{BB962C8B-B14F-4D97-AF65-F5344CB8AC3E}">
        <p14:creationId xmlns:p14="http://schemas.microsoft.com/office/powerpoint/2010/main" val="118812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20D92-44E6-A200-6CE6-6FB120B225F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FA8425A5-5C9E-C5C9-7770-8E68219CAAD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8DA418C-A784-F6FE-D3A8-961635824C93}"/>
              </a:ext>
            </a:extLst>
          </p:cNvPr>
          <p:cNvSpPr>
            <a:spLocks noGrp="1"/>
          </p:cNvSpPr>
          <p:nvPr>
            <p:ph type="body" idx="1"/>
          </p:nvPr>
        </p:nvSpPr>
        <p:spPr/>
        <p:txBody>
          <a:bodyPr/>
          <a:lstStyle/>
          <a:p>
            <a:r>
              <a:rPr lang="he-IL" dirty="0"/>
              <a:t>כולם עם</a:t>
            </a:r>
            <a:r>
              <a:rPr lang="en-US" dirty="0"/>
              <a:t>IF </a:t>
            </a:r>
            <a:r>
              <a:rPr lang="he-IL" dirty="0"/>
              <a:t> סביב 2 ו- </a:t>
            </a:r>
            <a:r>
              <a:rPr lang="en-US" dirty="0"/>
              <a:t>Peer reviewed</a:t>
            </a:r>
            <a:endParaRPr lang="he-IL" dirty="0"/>
          </a:p>
        </p:txBody>
      </p:sp>
      <p:sp>
        <p:nvSpPr>
          <p:cNvPr id="4" name="מציין מיקום של מספר שקופית 3">
            <a:extLst>
              <a:ext uri="{FF2B5EF4-FFF2-40B4-BE49-F238E27FC236}">
                <a16:creationId xmlns:a16="http://schemas.microsoft.com/office/drawing/2014/main" id="{F2ADEE84-F879-C780-EDBD-748D9A5EE7AF}"/>
              </a:ext>
            </a:extLst>
          </p:cNvPr>
          <p:cNvSpPr>
            <a:spLocks noGrp="1"/>
          </p:cNvSpPr>
          <p:nvPr>
            <p:ph type="sldNum" sz="quarter" idx="5"/>
          </p:nvPr>
        </p:nvSpPr>
        <p:spPr/>
        <p:txBody>
          <a:bodyPr/>
          <a:lstStyle/>
          <a:p>
            <a:fld id="{E8C5FAC1-CEBB-4445-8F45-0C9C32AC8EE4}" type="slidenum">
              <a:rPr lang="he-IL" smtClean="0"/>
              <a:t>10</a:t>
            </a:fld>
            <a:endParaRPr lang="he-IL"/>
          </a:p>
        </p:txBody>
      </p:sp>
    </p:spTree>
    <p:extLst>
      <p:ext uri="{BB962C8B-B14F-4D97-AF65-F5344CB8AC3E}">
        <p14:creationId xmlns:p14="http://schemas.microsoft.com/office/powerpoint/2010/main" val="2254846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3E7DC-7DAA-B7DC-56BD-925E5CF0794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B0F0DE4-1BE0-F48C-D2E1-7870807CE13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FC309B7-5F4B-D16C-FFBB-D495A81E1D33}"/>
              </a:ext>
            </a:extLst>
          </p:cNvPr>
          <p:cNvSpPr>
            <a:spLocks noGrp="1"/>
          </p:cNvSpPr>
          <p:nvPr>
            <p:ph type="body" idx="1"/>
          </p:nvPr>
        </p:nvSpPr>
        <p:spPr/>
        <p:txBody>
          <a:bodyPr/>
          <a:lstStyle/>
          <a:p>
            <a:r>
              <a:rPr lang="he-IL" dirty="0"/>
              <a:t>נתחיל מהמשאבים </a:t>
            </a:r>
            <a:r>
              <a:rPr lang="he-IL" dirty="0" err="1"/>
              <a:t>הקאנוניים</a:t>
            </a:r>
            <a:r>
              <a:rPr lang="he-IL" dirty="0"/>
              <a:t> בתחום</a:t>
            </a:r>
          </a:p>
        </p:txBody>
      </p:sp>
      <p:sp>
        <p:nvSpPr>
          <p:cNvPr id="4" name="מציין מיקום של מספר שקופית 3">
            <a:extLst>
              <a:ext uri="{FF2B5EF4-FFF2-40B4-BE49-F238E27FC236}">
                <a16:creationId xmlns:a16="http://schemas.microsoft.com/office/drawing/2014/main" id="{ED29AAA4-2C7E-EF55-09D7-EA49FBE510E0}"/>
              </a:ext>
            </a:extLst>
          </p:cNvPr>
          <p:cNvSpPr>
            <a:spLocks noGrp="1"/>
          </p:cNvSpPr>
          <p:nvPr>
            <p:ph type="sldNum" sz="quarter" idx="5"/>
          </p:nvPr>
        </p:nvSpPr>
        <p:spPr/>
        <p:txBody>
          <a:bodyPr/>
          <a:lstStyle/>
          <a:p>
            <a:fld id="{E8C5FAC1-CEBB-4445-8F45-0C9C32AC8EE4}" type="slidenum">
              <a:rPr lang="he-IL" smtClean="0"/>
              <a:t>11</a:t>
            </a:fld>
            <a:endParaRPr lang="he-IL"/>
          </a:p>
        </p:txBody>
      </p:sp>
    </p:spTree>
    <p:extLst>
      <p:ext uri="{BB962C8B-B14F-4D97-AF65-F5344CB8AC3E}">
        <p14:creationId xmlns:p14="http://schemas.microsoft.com/office/powerpoint/2010/main" val="1595427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12/23/2025</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6408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12/23/2025</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5150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12/23/2025</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50694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12/23/2025</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6086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12/23/2025</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6056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12/23/2025</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98677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12/23/2025</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7004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12/23/2025</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7496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12/23/2025</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9040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12/23/2025</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2714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12/23/2025</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31990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12/23/2025</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92640364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798" r:id="rId6"/>
    <p:sldLayoutId id="2147483794" r:id="rId7"/>
    <p:sldLayoutId id="2147483795" r:id="rId8"/>
    <p:sldLayoutId id="2147483796" r:id="rId9"/>
    <p:sldLayoutId id="2147483797" r:id="rId10"/>
    <p:sldLayoutId id="2147483799"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hyperlink" Target="&#1499;&#1500;&#1500;&#1497;/&#1512;&#1513;&#1497;&#1502;&#1514;%20&#1511;&#1512;&#1497;&#1488;&#1492;%20&#1502;&#1493;&#1502;&#1500;&#1510;&#1514;%20&#1500;&#1506;&#1493;&#1505;&#1511;&#1497;&#1501;%20&#1489;&#1505;&#1493;&#1507;%20&#1492;&#1495;&#1497;&#1497;&#1501;%20&#1493;&#1508;&#1500;&#1497;&#1488;&#1510;&#1497;&#1492;%20PDF.pdf"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shorts/CIaahg2orq0?feature=share" TargetMode="External"/><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hyperlink" Target="https://youtu.be/IaC8DZQtjJc" TargetMode="External"/><Relationship Id="rId4" Type="http://schemas.openxmlformats.org/officeDocument/2006/relationships/hyperlink" Target="https://www.youtube.com/shorts/w0aXJy8909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mypcnow.or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capc.or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iahpc.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www.drugs.com/" TargetMode="External"/><Relationship Id="rId5" Type="http://schemas.openxmlformats.org/officeDocument/2006/relationships/image" Target="../media/image26.png"/><Relationship Id="rId4" Type="http://schemas.openxmlformats.org/officeDocument/2006/relationships/hyperlink" Target="https://go.drugbank.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israeldrugs.health.gov.il/#!/byDru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clincalc.com/opioid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mdcalc.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medstopper.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hyperlink" Target="https://eprognosis.ucsf.edu/index.php"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www.mdapp.co/palliative-car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vitaltalk.or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hyperlink" Target="https://getpalliativecare.org/"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hyperlink" Target="https://sciencebasedmedicine.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palliative-care.org.il/"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s://cdel.huji.ac.il/" TargetMode="External"/><Relationship Id="rId4" Type="http://schemas.openxmlformats.org/officeDocument/2006/relationships/hyperlink" Target="https://www.wikirefua.org.il/w/index.php?title=%D7%A4%D7%A8%D7%A7%D7%99%D7%9D_%D7%91%D7%A8%D7%A4%D7%95%D7%90%D7%94_%D7%A4%D7%9C%D7%99%D7%90%D7%98%D7%99%D7%91%D7%99%D7%AA"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rightdecisions.scot.nhs.uk/scottish-palliative-care-guideline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s://cdel-palliative.org.i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3.png"/><Relationship Id="rId7" Type="http://schemas.openxmlformats.org/officeDocument/2006/relationships/diagramQuickStyle" Target="../diagrams/quickStyle1.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36.svg"/><Relationship Id="rId5" Type="http://schemas.openxmlformats.org/officeDocument/2006/relationships/diagramData" Target="../diagrams/data1.xml"/><Relationship Id="rId10" Type="http://schemas.openxmlformats.org/officeDocument/2006/relationships/image" Target="../media/image35.png"/><Relationship Id="rId4" Type="http://schemas.openxmlformats.org/officeDocument/2006/relationships/image" Target="../media/image34.svg"/><Relationship Id="rId9" Type="http://schemas.microsoft.com/office/2007/relationships/diagramDrawing" Target="../diagrams/drawing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jpe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229E109-792C-9AB3-C27A-17131ED51D38}"/>
              </a:ext>
            </a:extLst>
          </p:cNvPr>
          <p:cNvSpPr/>
          <p:nvPr/>
        </p:nvSpPr>
        <p:spPr>
          <a:xfrm>
            <a:off x="0" y="0"/>
            <a:ext cx="12192000" cy="2020389"/>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FE4EBAE2-C323-3721-AF87-DD38DD2D11E1}"/>
              </a:ext>
            </a:extLst>
          </p:cNvPr>
          <p:cNvSpPr txBox="1">
            <a:spLocks/>
          </p:cNvSpPr>
          <p:nvPr/>
        </p:nvSpPr>
        <p:spPr>
          <a:xfrm>
            <a:off x="526115" y="209261"/>
            <a:ext cx="10869248" cy="1687513"/>
          </a:xfrm>
          <a:prstGeom prst="rect">
            <a:avLst/>
          </a:prstGeom>
        </p:spPr>
        <p:txBody>
          <a:bodyPr>
            <a:normAutofit fontScale="92500" lnSpcReduction="1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6000" b="1" dirty="0"/>
              <a:t>מאגרי מידע דיגיטליים </a:t>
            </a:r>
            <a:br>
              <a:rPr lang="he-IL" sz="6000" b="1" dirty="0"/>
            </a:br>
            <a:r>
              <a:rPr lang="he-IL" sz="6000" b="1" dirty="0"/>
              <a:t>שימושיים בטיפול פליאטיבי</a:t>
            </a:r>
          </a:p>
        </p:txBody>
      </p:sp>
      <p:pic>
        <p:nvPicPr>
          <p:cNvPr id="5" name="תמונה 4">
            <a:extLst>
              <a:ext uri="{FF2B5EF4-FFF2-40B4-BE49-F238E27FC236}">
                <a16:creationId xmlns:a16="http://schemas.microsoft.com/office/drawing/2014/main" id="{3EEDC725-8B0A-B5CD-6D49-FE6D7D2D2D92}"/>
              </a:ext>
            </a:extLst>
          </p:cNvPr>
          <p:cNvPicPr>
            <a:picLocks noChangeAspect="1"/>
          </p:cNvPicPr>
          <p:nvPr/>
        </p:nvPicPr>
        <p:blipFill>
          <a:blip r:embed="rId3"/>
          <a:srcRect l="363" t="17690"/>
          <a:stretch/>
        </p:blipFill>
        <p:spPr>
          <a:xfrm>
            <a:off x="1609384" y="2106035"/>
            <a:ext cx="4057022" cy="4658446"/>
          </a:xfrm>
          <a:prstGeom prst="ellipse">
            <a:avLst/>
          </a:prstGeom>
          <a:ln>
            <a:noFill/>
          </a:ln>
          <a:effectLst>
            <a:softEdge rad="112500"/>
          </a:effectLst>
        </p:spPr>
      </p:pic>
      <p:pic>
        <p:nvPicPr>
          <p:cNvPr id="6" name="תמונה 5">
            <a:extLst>
              <a:ext uri="{FF2B5EF4-FFF2-40B4-BE49-F238E27FC236}">
                <a16:creationId xmlns:a16="http://schemas.microsoft.com/office/drawing/2014/main" id="{79F4B55A-C8BD-81E4-DE6B-B9D9B9849511}"/>
              </a:ext>
            </a:extLst>
          </p:cNvPr>
          <p:cNvPicPr>
            <a:picLocks noChangeAspect="1"/>
          </p:cNvPicPr>
          <p:nvPr/>
        </p:nvPicPr>
        <p:blipFill>
          <a:blip r:embed="rId4"/>
          <a:stretch>
            <a:fillRect/>
          </a:stretch>
        </p:blipFill>
        <p:spPr>
          <a:xfrm>
            <a:off x="8536667" y="5374317"/>
            <a:ext cx="2150534" cy="1171254"/>
          </a:xfrm>
          <a:prstGeom prst="rect">
            <a:avLst/>
          </a:prstGeom>
        </p:spPr>
      </p:pic>
      <p:sp>
        <p:nvSpPr>
          <p:cNvPr id="7" name="תיבת טקסט 6">
            <a:extLst>
              <a:ext uri="{FF2B5EF4-FFF2-40B4-BE49-F238E27FC236}">
                <a16:creationId xmlns:a16="http://schemas.microsoft.com/office/drawing/2014/main" id="{74E38E17-CA07-474C-192A-DAD624A1AA26}"/>
              </a:ext>
            </a:extLst>
          </p:cNvPr>
          <p:cNvSpPr txBox="1"/>
          <p:nvPr/>
        </p:nvSpPr>
        <p:spPr>
          <a:xfrm>
            <a:off x="7044983" y="3865707"/>
            <a:ext cx="5133901" cy="1384995"/>
          </a:xfrm>
          <a:prstGeom prst="rect">
            <a:avLst/>
          </a:prstGeom>
          <a:noFill/>
        </p:spPr>
        <p:txBody>
          <a:bodyPr wrap="square">
            <a:spAutoFit/>
          </a:bodyPr>
          <a:lstStyle/>
          <a:p>
            <a:pPr algn="ctr"/>
            <a:r>
              <a:rPr lang="he-IL" sz="2800" b="1" dirty="0">
                <a:solidFill>
                  <a:srgbClr val="107F8B"/>
                </a:solidFill>
              </a:rPr>
              <a:t>יוליה </a:t>
            </a:r>
            <a:r>
              <a:rPr lang="he-IL" sz="2800" b="1" dirty="0" err="1">
                <a:solidFill>
                  <a:srgbClr val="107F8B"/>
                </a:solidFill>
              </a:rPr>
              <a:t>אסטרין</a:t>
            </a:r>
            <a:endParaRPr lang="he-IL" sz="2800" b="1" dirty="0">
              <a:solidFill>
                <a:srgbClr val="107F8B"/>
              </a:solidFill>
            </a:endParaRPr>
          </a:p>
          <a:p>
            <a:pPr algn="ctr"/>
            <a:r>
              <a:rPr lang="he-IL" sz="2800" b="1" dirty="0">
                <a:solidFill>
                  <a:srgbClr val="107F8B"/>
                </a:solidFill>
              </a:rPr>
              <a:t>אחות מומחית בטיפול תומך</a:t>
            </a:r>
          </a:p>
          <a:p>
            <a:pPr algn="ctr"/>
            <a:r>
              <a:rPr lang="he-IL" sz="2800" b="1" dirty="0">
                <a:solidFill>
                  <a:srgbClr val="107F8B"/>
                </a:solidFill>
              </a:rPr>
              <a:t>היחידה לרפואה </a:t>
            </a:r>
            <a:r>
              <a:rPr lang="he-IL" sz="2800" b="1" dirty="0" err="1">
                <a:solidFill>
                  <a:srgbClr val="107F8B"/>
                </a:solidFill>
              </a:rPr>
              <a:t>פליאטיבית</a:t>
            </a:r>
            <a:endParaRPr lang="en-US" sz="2800" b="1" dirty="0">
              <a:solidFill>
                <a:srgbClr val="107F8B"/>
              </a:solidFill>
            </a:endParaRPr>
          </a:p>
        </p:txBody>
      </p:sp>
    </p:spTree>
    <p:extLst>
      <p:ext uri="{BB962C8B-B14F-4D97-AF65-F5344CB8AC3E}">
        <p14:creationId xmlns:p14="http://schemas.microsoft.com/office/powerpoint/2010/main" val="3682356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49533-AB38-0D6A-C375-9A5F2100117F}"/>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015C1EED-119E-A806-C49E-185E21BDF5F6}"/>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8326464-0AB1-C8D0-78AF-015959B8DFB4}"/>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Journals</a:t>
            </a:r>
            <a:endParaRPr lang="he-IL" sz="4800" b="1" dirty="0"/>
          </a:p>
        </p:txBody>
      </p:sp>
      <p:sp>
        <p:nvSpPr>
          <p:cNvPr id="6" name="תיבת טקסט 5">
            <a:extLst>
              <a:ext uri="{FF2B5EF4-FFF2-40B4-BE49-F238E27FC236}">
                <a16:creationId xmlns:a16="http://schemas.microsoft.com/office/drawing/2014/main" id="{590EF233-3F81-F011-1804-A3754273A6C9}"/>
              </a:ext>
            </a:extLst>
          </p:cNvPr>
          <p:cNvSpPr txBox="1"/>
          <p:nvPr/>
        </p:nvSpPr>
        <p:spPr>
          <a:xfrm>
            <a:off x="212415" y="1372205"/>
            <a:ext cx="11836150" cy="923330"/>
          </a:xfrm>
          <a:prstGeom prst="rect">
            <a:avLst/>
          </a:prstGeom>
          <a:noFill/>
        </p:spPr>
        <p:txBody>
          <a:bodyPr wrap="square">
            <a:spAutoFit/>
          </a:bodyPr>
          <a:lstStyle/>
          <a:p>
            <a:pPr marL="285750" indent="-285750" algn="l">
              <a:buFont typeface="Arial" panose="020B0604020202020204" pitchFamily="34" charset="0"/>
              <a:buChar char="•"/>
            </a:pPr>
            <a:r>
              <a:rPr lang="en-US" sz="2800" b="1" dirty="0">
                <a:solidFill>
                  <a:srgbClr val="107F8B"/>
                </a:solidFill>
              </a:rPr>
              <a:t>PLOS ONE</a:t>
            </a:r>
            <a:endParaRPr lang="en-US" sz="2800" b="1" i="0" dirty="0">
              <a:solidFill>
                <a:srgbClr val="107F8B"/>
              </a:solidFill>
              <a:effectLst/>
            </a:endParaRPr>
          </a:p>
          <a:p>
            <a:pPr algn="r" rtl="1"/>
            <a:r>
              <a:rPr lang="he-IL" sz="2600" dirty="0">
                <a:solidFill>
                  <a:srgbClr val="292B2C"/>
                </a:solidFill>
                <a:latin typeface="Arial" panose="020B0604020202020204" pitchFamily="34" charset="0"/>
                <a:cs typeface="Arial" panose="020B0604020202020204" pitchFamily="34" charset="0"/>
              </a:rPr>
              <a:t>כתב עת מדעי גדול בגישה פתוחה</a:t>
            </a:r>
            <a:r>
              <a:rPr lang="he-IL" sz="2400" dirty="0">
                <a:solidFill>
                  <a:srgbClr val="292B2C"/>
                </a:solidFill>
                <a:latin typeface="Arial" panose="020B0604020202020204" pitchFamily="34" charset="0"/>
                <a:cs typeface="Arial" panose="020B0604020202020204" pitchFamily="34" charset="0"/>
              </a:rPr>
              <a:t>. דוגל בביסוס מדעי על-פני חדשנות או חשיבות הממצאים</a:t>
            </a:r>
            <a:endParaRPr lang="en-US" sz="2600" dirty="0">
              <a:solidFill>
                <a:srgbClr val="292B2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24845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AA2A8-4E46-4C9A-76BB-3F826CEB220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736B1084-4FBC-25B5-58DA-ECE500F8416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ABD32BD9-E0EC-AD48-36C0-E361DB3D8740}"/>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Journals</a:t>
            </a:r>
            <a:endParaRPr lang="he-IL" sz="4800" b="1" dirty="0"/>
          </a:p>
        </p:txBody>
      </p:sp>
      <p:pic>
        <p:nvPicPr>
          <p:cNvPr id="2050" name="Picture 2" descr="Journal of Palliative Medicine">
            <a:extLst>
              <a:ext uri="{FF2B5EF4-FFF2-40B4-BE49-F238E27FC236}">
                <a16:creationId xmlns:a16="http://schemas.microsoft.com/office/drawing/2014/main" id="{E586DFFA-9A4C-0D8A-A689-E84A4F7F7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09" y="1254265"/>
            <a:ext cx="2640781" cy="34198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01D64EA-AD46-BB9C-D4E3-256236721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5714" y="3225379"/>
            <a:ext cx="2582103" cy="33417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47DDD78-AF43-DEDA-0878-85785C5F6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5009" y="1254265"/>
            <a:ext cx="2431716" cy="32077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Journal of Nursing Scholarship: Vol 52 ...">
            <a:extLst>
              <a:ext uri="{FF2B5EF4-FFF2-40B4-BE49-F238E27FC236}">
                <a16:creationId xmlns:a16="http://schemas.microsoft.com/office/drawing/2014/main" id="{F1CD31BF-3A8E-CC45-A155-39EE2BA34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1679" y="3562054"/>
            <a:ext cx="2222127" cy="30050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402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EDE9F-4D43-8193-96AA-9B4D552460A7}"/>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E30287C5-CAA2-806C-18FD-DF42B212D089}"/>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6E381172-0686-E70F-5C0E-161ADF4616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ספרי עיון </a:t>
            </a:r>
          </a:p>
        </p:txBody>
      </p:sp>
      <p:pic>
        <p:nvPicPr>
          <p:cNvPr id="5122" name="Picture 2" descr="‫בין החלמה לריפוי | רוני צבר - עם עובד‬‎">
            <a:extLst>
              <a:ext uri="{FF2B5EF4-FFF2-40B4-BE49-F238E27FC236}">
                <a16:creationId xmlns:a16="http://schemas.microsoft.com/office/drawing/2014/main" id="{0F7EE4A7-5C55-4ACD-5487-708565607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79" y="2942826"/>
            <a:ext cx="1972405" cy="30403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להיות בן תמותה - אטול גוואנדה | עברית - חנות ספרים‬‎">
            <a:extLst>
              <a:ext uri="{FF2B5EF4-FFF2-40B4-BE49-F238E27FC236}">
                <a16:creationId xmlns:a16="http://schemas.microsoft.com/office/drawing/2014/main" id="{A92AAB7E-7BB5-3AFA-202E-60C9B178E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6239" y="1396341"/>
            <a:ext cx="1907906" cy="30057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המוות חשוב לחיים - אליזבת קובלר רוס | חדקרן בית השראה‬‎">
            <a:extLst>
              <a:ext uri="{FF2B5EF4-FFF2-40B4-BE49-F238E27FC236}">
                <a16:creationId xmlns:a16="http://schemas.microsoft.com/office/drawing/2014/main" id="{4C6D43E6-A1EF-BA17-0B52-D9E044971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7356" y="2711211"/>
            <a:ext cx="1979417" cy="306809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rief by Lynne Halamish ...">
            <a:extLst>
              <a:ext uri="{FF2B5EF4-FFF2-40B4-BE49-F238E27FC236}">
                <a16:creationId xmlns:a16="http://schemas.microsoft.com/office/drawing/2014/main" id="{45D8419B-07A9-F922-430A-3EBC51CA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597" y="1319680"/>
            <a:ext cx="1873302" cy="30057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61B2937C-3069-B9E5-838D-8AE50BBB4EA8}"/>
              </a:ext>
            </a:extLst>
          </p:cNvPr>
          <p:cNvSpPr txBox="1"/>
          <p:nvPr/>
        </p:nvSpPr>
        <p:spPr>
          <a:xfrm>
            <a:off x="105186" y="6233078"/>
            <a:ext cx="11564867" cy="461665"/>
          </a:xfrm>
          <a:prstGeom prst="rect">
            <a:avLst/>
          </a:prstGeom>
          <a:noFill/>
        </p:spPr>
        <p:txBody>
          <a:bodyPr wrap="square">
            <a:spAutoFit/>
          </a:bodyPr>
          <a:lstStyle/>
          <a:p>
            <a:pPr algn="r" rtl="1"/>
            <a:r>
              <a:rPr lang="he-IL" sz="2400" b="1" dirty="0">
                <a:solidFill>
                  <a:srgbClr val="107F8B"/>
                </a:solidFill>
                <a:latin typeface="Arial" panose="020B0604020202020204" pitchFamily="34" charset="0"/>
                <a:cs typeface="Arial" panose="020B0604020202020204" pitchFamily="34" charset="0"/>
              </a:rPr>
              <a:t>ועוד אינספור ספרים נפלאים. </a:t>
            </a:r>
            <a:r>
              <a:rPr lang="he-IL" sz="2400" b="1" dirty="0">
                <a:solidFill>
                  <a:srgbClr val="107F8B"/>
                </a:solidFill>
                <a:latin typeface="Arial" panose="020B0604020202020204" pitchFamily="34" charset="0"/>
                <a:cs typeface="Arial" panose="020B0604020202020204" pitchFamily="34" charset="0"/>
                <a:hlinkClick r:id="rId7" action="ppaction://hlinkfile"/>
              </a:rPr>
              <a:t>לרשימת קריאה מומלצת</a:t>
            </a:r>
            <a:endParaRPr lang="he-IL" sz="2400" b="1" dirty="0">
              <a:solidFill>
                <a:srgbClr val="107F8B"/>
              </a:solidFill>
              <a:latin typeface="Arial" panose="020B0604020202020204" pitchFamily="34" charset="0"/>
              <a:cs typeface="Arial" panose="020B0604020202020204" pitchFamily="34" charset="0"/>
            </a:endParaRPr>
          </a:p>
        </p:txBody>
      </p:sp>
      <p:pic>
        <p:nvPicPr>
          <p:cNvPr id="7172" name="Picture 4" descr="Navigating Communication with Seriously ...">
            <a:extLst>
              <a:ext uri="{FF2B5EF4-FFF2-40B4-BE49-F238E27FC236}">
                <a16:creationId xmlns:a16="http://schemas.microsoft.com/office/drawing/2014/main" id="{32EF34D9-532F-FD63-61A8-8D1D672BD3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7626" y="2781183"/>
            <a:ext cx="2062427" cy="309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59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967CA-E078-C962-DCFD-B21B4D997478}"/>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DA37A2EF-3D97-4810-B1A2-08E5B6C39A8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85517B1D-BA02-CBFF-75F8-4E43279F6B7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321A3F8-C225-B015-F77B-6343B01E4C9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8" name="תיבת טקסט 7">
            <a:extLst>
              <a:ext uri="{FF2B5EF4-FFF2-40B4-BE49-F238E27FC236}">
                <a16:creationId xmlns:a16="http://schemas.microsoft.com/office/drawing/2014/main" id="{4EB0CF8D-122C-4DC0-C569-DF5A100B739D}"/>
              </a:ext>
            </a:extLst>
          </p:cNvPr>
          <p:cNvSpPr txBox="1"/>
          <p:nvPr/>
        </p:nvSpPr>
        <p:spPr>
          <a:xfrm>
            <a:off x="5588000" y="1602098"/>
            <a:ext cx="6193971" cy="533009"/>
          </a:xfrm>
          <a:prstGeom prst="rect">
            <a:avLst/>
          </a:prstGeom>
          <a:noFill/>
        </p:spPr>
        <p:txBody>
          <a:bodyPr wrap="square">
            <a:spAutoFit/>
          </a:bodyPr>
          <a:lstStyle/>
          <a:p>
            <a:pPr algn="r" rtl="1"/>
            <a:r>
              <a:rPr lang="he-IL" sz="2800" b="1" i="0" dirty="0">
                <a:solidFill>
                  <a:srgbClr val="107F8B"/>
                </a:solidFill>
                <a:effectLst/>
              </a:rPr>
              <a:t>קצת טיפים לפני שניגש לכלים עצמם...</a:t>
            </a:r>
            <a:endParaRPr lang="he-IL" sz="2800" dirty="0"/>
          </a:p>
        </p:txBody>
      </p:sp>
      <p:sp>
        <p:nvSpPr>
          <p:cNvPr id="10" name="תיבת טקסט 9">
            <a:hlinkClick r:id="rId3"/>
            <a:extLst>
              <a:ext uri="{FF2B5EF4-FFF2-40B4-BE49-F238E27FC236}">
                <a16:creationId xmlns:a16="http://schemas.microsoft.com/office/drawing/2014/main" id="{A7F17581-E988-46C9-3F8C-82881ABB016A}"/>
              </a:ext>
            </a:extLst>
          </p:cNvPr>
          <p:cNvSpPr txBox="1"/>
          <p:nvPr/>
        </p:nvSpPr>
        <p:spPr>
          <a:xfrm>
            <a:off x="7525593" y="2777629"/>
            <a:ext cx="4153445" cy="523220"/>
          </a:xfrm>
          <a:prstGeom prst="rect">
            <a:avLst/>
          </a:prstGeom>
          <a:noFill/>
        </p:spPr>
        <p:txBody>
          <a:bodyPr wrap="square">
            <a:spAutoFit/>
          </a:bodyPr>
          <a:lstStyle/>
          <a:p>
            <a:pPr algn="r" rtl="1"/>
            <a:r>
              <a:rPr lang="he-IL" sz="2800" dirty="0"/>
              <a:t>הוספת קיצור דרך </a:t>
            </a:r>
            <a:r>
              <a:rPr lang="he-IL" sz="2800" dirty="0">
                <a:hlinkClick r:id="rId4"/>
              </a:rPr>
              <a:t>באנדרואיד</a:t>
            </a:r>
            <a:endParaRPr lang="he-IL" sz="2800" dirty="0"/>
          </a:p>
        </p:txBody>
      </p:sp>
      <p:sp>
        <p:nvSpPr>
          <p:cNvPr id="12" name="תיבת טקסט 11">
            <a:extLst>
              <a:ext uri="{FF2B5EF4-FFF2-40B4-BE49-F238E27FC236}">
                <a16:creationId xmlns:a16="http://schemas.microsoft.com/office/drawing/2014/main" id="{E1808D31-186B-F9FF-5C12-CB2FE350687E}"/>
              </a:ext>
            </a:extLst>
          </p:cNvPr>
          <p:cNvSpPr txBox="1"/>
          <p:nvPr/>
        </p:nvSpPr>
        <p:spPr>
          <a:xfrm>
            <a:off x="8043483" y="4097662"/>
            <a:ext cx="3635555" cy="523220"/>
          </a:xfrm>
          <a:prstGeom prst="rect">
            <a:avLst/>
          </a:prstGeom>
          <a:noFill/>
        </p:spPr>
        <p:txBody>
          <a:bodyPr wrap="square">
            <a:spAutoFit/>
          </a:bodyPr>
          <a:lstStyle/>
          <a:p>
            <a:pPr algn="r"/>
            <a:r>
              <a:rPr lang="he-IL" sz="2800" b="0" i="0" u="none" strike="noStrike" dirty="0">
                <a:solidFill>
                  <a:srgbClr val="FFFFFF"/>
                </a:solidFill>
                <a:effectLst/>
                <a:latin typeface="YouTube Noto"/>
                <a:hlinkClick r:id="rId5"/>
              </a:rPr>
              <a:t>הוספת קיצור דרך </a:t>
            </a:r>
            <a:r>
              <a:rPr lang="he-IL" sz="2800" b="0" i="0" u="none" strike="noStrike" dirty="0" err="1">
                <a:solidFill>
                  <a:srgbClr val="FFFFFF"/>
                </a:solidFill>
                <a:effectLst/>
                <a:latin typeface="YouTube Noto"/>
                <a:hlinkClick r:id="rId5"/>
              </a:rPr>
              <a:t>באייפון</a:t>
            </a:r>
            <a:endParaRPr lang="he-IL" sz="2800" dirty="0"/>
          </a:p>
        </p:txBody>
      </p:sp>
      <p:pic>
        <p:nvPicPr>
          <p:cNvPr id="13" name="תמונה 12" descr="תמונה שמכילה טקסט, מולטימדיה, צילום מסך, טלפון נייד&#10;&#10;התיאור נוצר באופן אוטומטי">
            <a:extLst>
              <a:ext uri="{FF2B5EF4-FFF2-40B4-BE49-F238E27FC236}">
                <a16:creationId xmlns:a16="http://schemas.microsoft.com/office/drawing/2014/main" id="{0BC79AB8-B3CE-D4EB-7533-0AC325DE82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1586" y="1137823"/>
            <a:ext cx="2558667" cy="5545132"/>
          </a:xfrm>
          <a:prstGeom prst="rect">
            <a:avLst/>
          </a:prstGeom>
        </p:spPr>
      </p:pic>
      <p:pic>
        <p:nvPicPr>
          <p:cNvPr id="5" name="תמונה 4">
            <a:extLst>
              <a:ext uri="{FF2B5EF4-FFF2-40B4-BE49-F238E27FC236}">
                <a16:creationId xmlns:a16="http://schemas.microsoft.com/office/drawing/2014/main" id="{9ABE7A23-E62E-2745-0935-2D2C06087FDE}"/>
              </a:ext>
            </a:extLst>
          </p:cNvPr>
          <p:cNvPicPr>
            <a:picLocks noChangeAspect="1"/>
          </p:cNvPicPr>
          <p:nvPr/>
        </p:nvPicPr>
        <p:blipFill>
          <a:blip r:embed="rId7"/>
          <a:stretch>
            <a:fillRect/>
          </a:stretch>
        </p:blipFill>
        <p:spPr>
          <a:xfrm>
            <a:off x="224996" y="1164122"/>
            <a:ext cx="2561658" cy="5545132"/>
          </a:xfrm>
          <a:prstGeom prst="rect">
            <a:avLst/>
          </a:prstGeom>
        </p:spPr>
      </p:pic>
    </p:spTree>
    <p:extLst>
      <p:ext uri="{BB962C8B-B14F-4D97-AF65-F5344CB8AC3E}">
        <p14:creationId xmlns:p14="http://schemas.microsoft.com/office/powerpoint/2010/main" val="580241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7D249-501D-4123-9904-1EB8C187E33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C3B3F476-EE73-6AC0-6493-1DC4177978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EF852622-81EC-E4E3-D3C9-CD82E7E395F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23F0DAE3-0FB3-C5FC-11EF-6AB181108141}"/>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פליאטיבי </a:t>
            </a:r>
          </a:p>
        </p:txBody>
      </p:sp>
      <p:sp>
        <p:nvSpPr>
          <p:cNvPr id="8" name="תיבת טקסט 7">
            <a:extLst>
              <a:ext uri="{FF2B5EF4-FFF2-40B4-BE49-F238E27FC236}">
                <a16:creationId xmlns:a16="http://schemas.microsoft.com/office/drawing/2014/main" id="{7D5F93B1-DE76-5C46-3368-F208EB99739D}"/>
              </a:ext>
            </a:extLst>
          </p:cNvPr>
          <p:cNvSpPr txBox="1"/>
          <p:nvPr/>
        </p:nvSpPr>
        <p:spPr>
          <a:xfrm>
            <a:off x="5588000" y="1602098"/>
            <a:ext cx="6193971"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PCNOW</a:t>
            </a:r>
            <a:endParaRPr lang="he-IL" sz="2400" dirty="0"/>
          </a:p>
        </p:txBody>
      </p:sp>
      <p:sp>
        <p:nvSpPr>
          <p:cNvPr id="5" name="תיבת טקסט 4">
            <a:extLst>
              <a:ext uri="{FF2B5EF4-FFF2-40B4-BE49-F238E27FC236}">
                <a16:creationId xmlns:a16="http://schemas.microsoft.com/office/drawing/2014/main" id="{64CDE15E-042B-308A-CDC2-1B280B6701D8}"/>
              </a:ext>
            </a:extLst>
          </p:cNvPr>
          <p:cNvSpPr txBox="1"/>
          <p:nvPr/>
        </p:nvSpPr>
        <p:spPr>
          <a:xfrm>
            <a:off x="5793897" y="1602098"/>
            <a:ext cx="4496347" cy="461665"/>
          </a:xfrm>
          <a:prstGeom prst="rect">
            <a:avLst/>
          </a:prstGeom>
          <a:noFill/>
        </p:spPr>
        <p:txBody>
          <a:bodyPr wrap="square">
            <a:spAutoFit/>
          </a:bodyPr>
          <a:lstStyle/>
          <a:p>
            <a:r>
              <a:rPr lang="he-IL" sz="2400" b="1" dirty="0">
                <a:hlinkClick r:id="rId3"/>
              </a:rPr>
              <a:t>https://www.mypcnow.org/</a:t>
            </a:r>
            <a:endParaRPr lang="he-IL" sz="2400" b="1" dirty="0"/>
          </a:p>
        </p:txBody>
      </p:sp>
      <p:sp>
        <p:nvSpPr>
          <p:cNvPr id="9" name="תיבת טקסט 8">
            <a:extLst>
              <a:ext uri="{FF2B5EF4-FFF2-40B4-BE49-F238E27FC236}">
                <a16:creationId xmlns:a16="http://schemas.microsoft.com/office/drawing/2014/main" id="{0BB7F29B-96CC-684E-3D0C-7CCDED64DF72}"/>
              </a:ext>
            </a:extLst>
          </p:cNvPr>
          <p:cNvSpPr txBox="1"/>
          <p:nvPr/>
        </p:nvSpPr>
        <p:spPr>
          <a:xfrm>
            <a:off x="307497" y="2307682"/>
            <a:ext cx="11531151" cy="3244158"/>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800" dirty="0"/>
              <a:t>אתר הארגון לטיפול פליאטיבי מטעם בית הספר לרפואה של וויסקונסין. </a:t>
            </a:r>
          </a:p>
          <a:p>
            <a:pPr marL="342900" indent="-342900" algn="r" rtl="1">
              <a:lnSpc>
                <a:spcPct val="150000"/>
              </a:lnSpc>
              <a:buFont typeface="Arial" panose="020B0604020202020204" pitchFamily="34" charset="0"/>
              <a:buChar char="•"/>
            </a:pPr>
            <a:r>
              <a:rPr lang="he-IL" sz="2800" dirty="0"/>
              <a:t>דורש הרשמה חד פעמית בחינם. </a:t>
            </a:r>
          </a:p>
          <a:p>
            <a:pPr marL="342900" indent="-342900" algn="r" rtl="1">
              <a:lnSpc>
                <a:spcPct val="150000"/>
              </a:lnSpc>
              <a:buFont typeface="Arial" panose="020B0604020202020204" pitchFamily="34" charset="0"/>
              <a:buChar char="•"/>
            </a:pPr>
            <a:r>
              <a:rPr lang="he-IL" sz="2800" dirty="0"/>
              <a:t>נותן גישה לתכנים בנושא איזון תסמינים, טיפול תרופתי וסוגיות ודילמות נפוצות בטיפול פליאטיבי. </a:t>
            </a:r>
            <a:r>
              <a:rPr lang="en-US" sz="2800" dirty="0"/>
              <a:t>50 Fast Facts</a:t>
            </a:r>
            <a:r>
              <a:rPr lang="he-IL" sz="2800" dirty="0"/>
              <a:t>, </a:t>
            </a:r>
            <a:r>
              <a:rPr lang="en-US" sz="2800" dirty="0"/>
              <a:t>Geriatric FF</a:t>
            </a:r>
            <a:r>
              <a:rPr lang="he-IL" sz="2800" dirty="0"/>
              <a:t>, תכנים לפי מקצועות ועוד.</a:t>
            </a:r>
          </a:p>
          <a:p>
            <a:pPr marL="342900" indent="-342900" algn="r" rtl="1">
              <a:lnSpc>
                <a:spcPct val="150000"/>
              </a:lnSpc>
              <a:buFont typeface="Arial" panose="020B0604020202020204" pitchFamily="34" charset="0"/>
              <a:buChar char="•"/>
            </a:pPr>
            <a:r>
              <a:rPr lang="he-IL" sz="2800" dirty="0"/>
              <a:t>מתעדכן לעתים קרובות </a:t>
            </a:r>
          </a:p>
        </p:txBody>
      </p:sp>
    </p:spTree>
    <p:extLst>
      <p:ext uri="{BB962C8B-B14F-4D97-AF65-F5344CB8AC3E}">
        <p14:creationId xmlns:p14="http://schemas.microsoft.com/office/powerpoint/2010/main" val="39319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CC0E1-4779-34B7-8EA7-7ED02E1574A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6A6BAD7C-BC3F-7FB8-8872-79F00F1BDD8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88EB8CB7-3E92-46EB-5BA7-5429E6B38E5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569445EB-0C65-D4C6-12C6-187E382063E4}"/>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ארגונים עולמיים</a:t>
            </a:r>
          </a:p>
        </p:txBody>
      </p:sp>
      <p:sp>
        <p:nvSpPr>
          <p:cNvPr id="8" name="תיבת טקסט 7">
            <a:extLst>
              <a:ext uri="{FF2B5EF4-FFF2-40B4-BE49-F238E27FC236}">
                <a16:creationId xmlns:a16="http://schemas.microsoft.com/office/drawing/2014/main" id="{7123E186-F259-E8B9-108C-3504E66F0F56}"/>
              </a:ext>
            </a:extLst>
          </p:cNvPr>
          <p:cNvSpPr txBox="1"/>
          <p:nvPr/>
        </p:nvSpPr>
        <p:spPr>
          <a:xfrm>
            <a:off x="5588000" y="1602098"/>
            <a:ext cx="6193971"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CAPC</a:t>
            </a:r>
            <a:endParaRPr lang="he-IL" sz="2400" dirty="0"/>
          </a:p>
        </p:txBody>
      </p:sp>
      <p:sp>
        <p:nvSpPr>
          <p:cNvPr id="5" name="תיבת טקסט 4">
            <a:extLst>
              <a:ext uri="{FF2B5EF4-FFF2-40B4-BE49-F238E27FC236}">
                <a16:creationId xmlns:a16="http://schemas.microsoft.com/office/drawing/2014/main" id="{6AF78507-A0D0-6B47-67CA-F1ACE62ABF82}"/>
              </a:ext>
            </a:extLst>
          </p:cNvPr>
          <p:cNvSpPr txBox="1"/>
          <p:nvPr/>
        </p:nvSpPr>
        <p:spPr>
          <a:xfrm>
            <a:off x="5772126" y="1602098"/>
            <a:ext cx="4496347" cy="461665"/>
          </a:xfrm>
          <a:prstGeom prst="rect">
            <a:avLst/>
          </a:prstGeom>
          <a:noFill/>
        </p:spPr>
        <p:txBody>
          <a:bodyPr wrap="square">
            <a:spAutoFit/>
          </a:bodyPr>
          <a:lstStyle/>
          <a:p>
            <a:r>
              <a:rPr lang="en-US" sz="2400" b="1" dirty="0">
                <a:solidFill>
                  <a:srgbClr val="107F8B"/>
                </a:solidFill>
                <a:hlinkClick r:id="rId3"/>
              </a:rPr>
              <a:t>https://www.capc.org</a:t>
            </a:r>
            <a:endParaRPr lang="he-IL" sz="2400" b="1" dirty="0">
              <a:solidFill>
                <a:srgbClr val="107F8B"/>
              </a:solidFill>
            </a:endParaRPr>
          </a:p>
        </p:txBody>
      </p:sp>
      <p:sp>
        <p:nvSpPr>
          <p:cNvPr id="9" name="תיבת טקסט 8">
            <a:extLst>
              <a:ext uri="{FF2B5EF4-FFF2-40B4-BE49-F238E27FC236}">
                <a16:creationId xmlns:a16="http://schemas.microsoft.com/office/drawing/2014/main" id="{3AEC60D7-D9C6-3273-DAFE-5FBC6B285177}"/>
              </a:ext>
            </a:extLst>
          </p:cNvPr>
          <p:cNvSpPr txBox="1"/>
          <p:nvPr/>
        </p:nvSpPr>
        <p:spPr>
          <a:xfrm>
            <a:off x="307497" y="2307682"/>
            <a:ext cx="11531151" cy="658835"/>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800" dirty="0"/>
              <a:t>אתר הארגון לטיפול פליאטיבי של </a:t>
            </a:r>
            <a:r>
              <a:rPr lang="he-IL" sz="2800" dirty="0" err="1"/>
              <a:t>בי‘’ח</a:t>
            </a:r>
            <a:r>
              <a:rPr lang="he-IL" sz="2800" dirty="0"/>
              <a:t> </a:t>
            </a:r>
            <a:r>
              <a:rPr lang="en-US" sz="2800" dirty="0"/>
              <a:t>Mount </a:t>
            </a:r>
            <a:r>
              <a:rPr lang="en-US" sz="2800" dirty="0" err="1"/>
              <a:t>sinai</a:t>
            </a:r>
            <a:r>
              <a:rPr lang="he-IL" sz="2800" dirty="0"/>
              <a:t> באונטריו, קנדה</a:t>
            </a:r>
          </a:p>
        </p:txBody>
      </p:sp>
      <p:sp>
        <p:nvSpPr>
          <p:cNvPr id="7" name="תיבת טקסט 6">
            <a:extLst>
              <a:ext uri="{FF2B5EF4-FFF2-40B4-BE49-F238E27FC236}">
                <a16:creationId xmlns:a16="http://schemas.microsoft.com/office/drawing/2014/main" id="{35B37E55-D269-803B-D50B-4108E212778D}"/>
              </a:ext>
            </a:extLst>
          </p:cNvPr>
          <p:cNvSpPr txBox="1"/>
          <p:nvPr/>
        </p:nvSpPr>
        <p:spPr>
          <a:xfrm>
            <a:off x="388256" y="4354785"/>
            <a:ext cx="9350829" cy="461665"/>
          </a:xfrm>
          <a:prstGeom prst="rect">
            <a:avLst/>
          </a:prstGeom>
          <a:noFill/>
        </p:spPr>
        <p:txBody>
          <a:bodyPr wrap="square">
            <a:spAutoFit/>
          </a:bodyPr>
          <a:lstStyle/>
          <a:p>
            <a:r>
              <a:rPr lang="en-US" sz="2400" b="1" dirty="0">
                <a:solidFill>
                  <a:srgbClr val="8477FE"/>
                </a:solidFill>
                <a:hlinkClick r:id="rId4">
                  <a:extLst>
                    <a:ext uri="{A12FA001-AC4F-418D-AE19-62706E023703}">
                      <ahyp:hlinkClr xmlns:ahyp="http://schemas.microsoft.com/office/drawing/2018/hyperlinkcolor" val="tx"/>
                    </a:ext>
                  </a:extLst>
                </a:hlinkClick>
              </a:rPr>
              <a:t>https://iahpc.org/</a:t>
            </a:r>
            <a:endParaRPr lang="he-IL" sz="2400" b="1" dirty="0">
              <a:solidFill>
                <a:srgbClr val="8477FE"/>
              </a:solidFill>
            </a:endParaRPr>
          </a:p>
        </p:txBody>
      </p:sp>
      <p:sp>
        <p:nvSpPr>
          <p:cNvPr id="10" name="תיבת טקסט 9">
            <a:extLst>
              <a:ext uri="{FF2B5EF4-FFF2-40B4-BE49-F238E27FC236}">
                <a16:creationId xmlns:a16="http://schemas.microsoft.com/office/drawing/2014/main" id="{12E6F693-A807-6C72-3AB2-EB4D56306AA7}"/>
              </a:ext>
            </a:extLst>
          </p:cNvPr>
          <p:cNvSpPr txBox="1"/>
          <p:nvPr/>
        </p:nvSpPr>
        <p:spPr>
          <a:xfrm>
            <a:off x="5588000" y="3522151"/>
            <a:ext cx="6193971"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IAHPC</a:t>
            </a:r>
            <a:endParaRPr lang="he-IL" sz="2400" dirty="0"/>
          </a:p>
        </p:txBody>
      </p:sp>
      <p:sp>
        <p:nvSpPr>
          <p:cNvPr id="11" name="תיבת טקסט 10">
            <a:extLst>
              <a:ext uri="{FF2B5EF4-FFF2-40B4-BE49-F238E27FC236}">
                <a16:creationId xmlns:a16="http://schemas.microsoft.com/office/drawing/2014/main" id="{87C01094-2DD6-7AF6-B32B-87C89B964C5C}"/>
              </a:ext>
            </a:extLst>
          </p:cNvPr>
          <p:cNvSpPr txBox="1"/>
          <p:nvPr/>
        </p:nvSpPr>
        <p:spPr>
          <a:xfrm>
            <a:off x="-1085875" y="3324981"/>
            <a:ext cx="11531151" cy="658835"/>
          </a:xfrm>
          <a:prstGeom prst="rect">
            <a:avLst/>
          </a:prstGeom>
          <a:noFill/>
        </p:spPr>
        <p:txBody>
          <a:bodyPr wrap="square">
            <a:spAutoFit/>
          </a:bodyPr>
          <a:lstStyle/>
          <a:p>
            <a:pPr algn="r" rtl="1">
              <a:lnSpc>
                <a:spcPct val="150000"/>
              </a:lnSpc>
            </a:pPr>
            <a:r>
              <a:rPr lang="he-IL" sz="2800" dirty="0"/>
              <a:t>ארגון הוספיס בינלאומי (מבוסס </a:t>
            </a:r>
            <a:r>
              <a:rPr lang="he-IL" sz="2800" dirty="0" err="1"/>
              <a:t>בארה''ב</a:t>
            </a:r>
            <a:r>
              <a:rPr lang="he-IL" sz="2800" dirty="0"/>
              <a:t>)</a:t>
            </a:r>
          </a:p>
        </p:txBody>
      </p:sp>
      <p:sp>
        <p:nvSpPr>
          <p:cNvPr id="13" name="תיבת טקסט 12">
            <a:extLst>
              <a:ext uri="{FF2B5EF4-FFF2-40B4-BE49-F238E27FC236}">
                <a16:creationId xmlns:a16="http://schemas.microsoft.com/office/drawing/2014/main" id="{A4C8CDD6-2480-E232-CAE9-F9E1B2AF6230}"/>
              </a:ext>
            </a:extLst>
          </p:cNvPr>
          <p:cNvSpPr txBox="1"/>
          <p:nvPr/>
        </p:nvSpPr>
        <p:spPr>
          <a:xfrm>
            <a:off x="462643" y="5187419"/>
            <a:ext cx="6643914" cy="461665"/>
          </a:xfrm>
          <a:prstGeom prst="rect">
            <a:avLst/>
          </a:prstGeom>
          <a:noFill/>
        </p:spPr>
        <p:txBody>
          <a:bodyPr wrap="square">
            <a:spAutoFit/>
          </a:bodyPr>
          <a:lstStyle/>
          <a:p>
            <a:r>
              <a:rPr lang="he-IL" sz="2400" b="1" dirty="0">
                <a:solidFill>
                  <a:srgbClr val="8477FE"/>
                </a:solidFill>
              </a:rPr>
              <a:t>https://pallipedia.org/</a:t>
            </a:r>
          </a:p>
        </p:txBody>
      </p:sp>
      <p:sp>
        <p:nvSpPr>
          <p:cNvPr id="14" name="תיבת טקסט 13">
            <a:extLst>
              <a:ext uri="{FF2B5EF4-FFF2-40B4-BE49-F238E27FC236}">
                <a16:creationId xmlns:a16="http://schemas.microsoft.com/office/drawing/2014/main" id="{E43E99C4-B6E9-09EC-78C1-DC82B0EB585D}"/>
              </a:ext>
            </a:extLst>
          </p:cNvPr>
          <p:cNvSpPr txBox="1"/>
          <p:nvPr/>
        </p:nvSpPr>
        <p:spPr>
          <a:xfrm>
            <a:off x="4637315" y="5977447"/>
            <a:ext cx="7253514" cy="461665"/>
          </a:xfrm>
          <a:prstGeom prst="rect">
            <a:avLst/>
          </a:prstGeom>
          <a:noFill/>
        </p:spPr>
        <p:txBody>
          <a:bodyPr wrap="square">
            <a:spAutoFit/>
          </a:bodyPr>
          <a:lstStyle/>
          <a:p>
            <a:pPr algn="r" rtl="1"/>
            <a:r>
              <a:rPr lang="en-US" sz="2400" b="1" dirty="0">
                <a:solidFill>
                  <a:srgbClr val="107F8B"/>
                </a:solidFill>
              </a:rPr>
              <a:t>EAPC, Pallium Canada, PCA (Australia)</a:t>
            </a:r>
            <a:r>
              <a:rPr lang="he-IL" sz="2400" b="1" dirty="0">
                <a:solidFill>
                  <a:srgbClr val="107F8B"/>
                </a:solidFill>
              </a:rPr>
              <a:t> ועוד...</a:t>
            </a:r>
            <a:endParaRPr lang="he-IL" sz="2400" dirty="0"/>
          </a:p>
        </p:txBody>
      </p:sp>
    </p:spTree>
    <p:extLst>
      <p:ext uri="{BB962C8B-B14F-4D97-AF65-F5344CB8AC3E}">
        <p14:creationId xmlns:p14="http://schemas.microsoft.com/office/powerpoint/2010/main" val="205349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7C5D7-B557-D8E2-C93A-2E7F35E49B0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C091D032-2053-490E-86A3-6C3AFDC86D22}"/>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5" name="Picture 4" descr="A close-up of a blue and purple page&#10;&#10;AI-generated content may be incorrect.">
            <a:extLst>
              <a:ext uri="{FF2B5EF4-FFF2-40B4-BE49-F238E27FC236}">
                <a16:creationId xmlns:a16="http://schemas.microsoft.com/office/drawing/2014/main" id="{6006BFBA-116B-FEAD-CA84-1E69629F1E4D}"/>
              </a:ext>
            </a:extLst>
          </p:cNvPr>
          <p:cNvPicPr>
            <a:picLocks noChangeAspect="1"/>
          </p:cNvPicPr>
          <p:nvPr/>
        </p:nvPicPr>
        <p:blipFill>
          <a:blip r:embed="rId3"/>
          <a:stretch>
            <a:fillRect/>
          </a:stretch>
        </p:blipFill>
        <p:spPr>
          <a:xfrm>
            <a:off x="130414" y="71697"/>
            <a:ext cx="11849637" cy="5967596"/>
          </a:xfrm>
          <a:prstGeom prst="rect">
            <a:avLst/>
          </a:prstGeom>
        </p:spPr>
      </p:pic>
    </p:spTree>
    <p:extLst>
      <p:ext uri="{BB962C8B-B14F-4D97-AF65-F5344CB8AC3E}">
        <p14:creationId xmlns:p14="http://schemas.microsoft.com/office/powerpoint/2010/main" val="97990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58845-19CD-37DC-F927-767BAB25E65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70C24944-CEF8-9496-1934-EF5518836C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9A83D659-DC0B-7D2E-F9DA-033B32EF7E21}"/>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6F95E1C5-915F-DDAE-E997-65F22CA3BFB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אבחון וטיפול</a:t>
            </a:r>
          </a:p>
        </p:txBody>
      </p:sp>
      <p:sp>
        <p:nvSpPr>
          <p:cNvPr id="8" name="תיבת טקסט 7">
            <a:extLst>
              <a:ext uri="{FF2B5EF4-FFF2-40B4-BE49-F238E27FC236}">
                <a16:creationId xmlns:a16="http://schemas.microsoft.com/office/drawing/2014/main" id="{72C6F28F-C1B8-13FD-B06F-0A4856FDE132}"/>
              </a:ext>
            </a:extLst>
          </p:cNvPr>
          <p:cNvSpPr txBox="1"/>
          <p:nvPr/>
        </p:nvSpPr>
        <p:spPr>
          <a:xfrm>
            <a:off x="187924" y="1942454"/>
            <a:ext cx="2864581"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UPTODATE-</a:t>
            </a:r>
            <a:endParaRPr lang="he-IL" sz="2800" dirty="0"/>
          </a:p>
        </p:txBody>
      </p:sp>
      <p:sp>
        <p:nvSpPr>
          <p:cNvPr id="7" name="תיבת טקסט 6">
            <a:extLst>
              <a:ext uri="{FF2B5EF4-FFF2-40B4-BE49-F238E27FC236}">
                <a16:creationId xmlns:a16="http://schemas.microsoft.com/office/drawing/2014/main" id="{BE4277C1-664A-1951-31E2-729A70EE54F0}"/>
              </a:ext>
            </a:extLst>
          </p:cNvPr>
          <p:cNvSpPr txBox="1"/>
          <p:nvPr/>
        </p:nvSpPr>
        <p:spPr>
          <a:xfrm>
            <a:off x="5545067" y="6132073"/>
            <a:ext cx="6105440" cy="577850"/>
          </a:xfrm>
          <a:prstGeom prst="rect">
            <a:avLst/>
          </a:prstGeom>
          <a:noFill/>
        </p:spPr>
        <p:txBody>
          <a:bodyPr wrap="square">
            <a:spAutoFit/>
          </a:bodyPr>
          <a:lstStyle/>
          <a:p>
            <a:pPr algn="r" rtl="1">
              <a:lnSpc>
                <a:spcPct val="150000"/>
              </a:lnSpc>
            </a:pPr>
            <a:r>
              <a:rPr lang="he-IL" sz="2400" b="1" dirty="0">
                <a:solidFill>
                  <a:srgbClr val="107F8B"/>
                </a:solidFill>
              </a:rPr>
              <a:t>*</a:t>
            </a:r>
            <a:r>
              <a:rPr lang="he-IL" sz="2400" b="1" dirty="0"/>
              <a:t> </a:t>
            </a:r>
            <a:r>
              <a:rPr lang="he-IL" sz="2400" b="1" dirty="0">
                <a:solidFill>
                  <a:srgbClr val="107F8B"/>
                </a:solidFill>
              </a:rPr>
              <a:t>דורשות מנוי שנתי- קיים ברוב הארגונים </a:t>
            </a:r>
          </a:p>
        </p:txBody>
      </p:sp>
      <p:sp>
        <p:nvSpPr>
          <p:cNvPr id="10" name="תיבת טקסט 9">
            <a:extLst>
              <a:ext uri="{FF2B5EF4-FFF2-40B4-BE49-F238E27FC236}">
                <a16:creationId xmlns:a16="http://schemas.microsoft.com/office/drawing/2014/main" id="{B0ECF03B-0C7F-0F0D-3A53-DF7A131D9AEF}"/>
              </a:ext>
            </a:extLst>
          </p:cNvPr>
          <p:cNvSpPr txBox="1"/>
          <p:nvPr/>
        </p:nvSpPr>
        <p:spPr>
          <a:xfrm>
            <a:off x="3390562" y="1799976"/>
            <a:ext cx="8389417" cy="2239844"/>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t>מספק מידע רפואי מבוסס ראיות על מגוון רחב של אבחנות, טיפולים ומסייע באבחון וקבלת החלטות רפואיות. </a:t>
            </a:r>
          </a:p>
          <a:p>
            <a:pPr marL="342900" indent="-342900" algn="r" rtl="1">
              <a:lnSpc>
                <a:spcPct val="150000"/>
              </a:lnSpc>
              <a:buFont typeface="Arial" panose="020B0604020202020204" pitchFamily="34" charset="0"/>
              <a:buChar char="•"/>
            </a:pPr>
            <a:r>
              <a:rPr lang="he-IL" sz="2400" dirty="0"/>
              <a:t>בנוסף מאפשר ניתוח אינטראקציות בין תרופתיות.</a:t>
            </a:r>
          </a:p>
          <a:p>
            <a:pPr marL="342900" indent="-342900" algn="r" rtl="1">
              <a:lnSpc>
                <a:spcPct val="150000"/>
              </a:lnSpc>
              <a:buFont typeface="Arial" panose="020B0604020202020204" pitchFamily="34" charset="0"/>
              <a:buChar char="•"/>
            </a:pPr>
            <a:r>
              <a:rPr lang="he-IL" sz="2400" dirty="0"/>
              <a:t>זמין באתר ובאפליקציה לנייד</a:t>
            </a:r>
          </a:p>
        </p:txBody>
      </p:sp>
      <p:sp>
        <p:nvSpPr>
          <p:cNvPr id="12" name="תיבת טקסט 11">
            <a:extLst>
              <a:ext uri="{FF2B5EF4-FFF2-40B4-BE49-F238E27FC236}">
                <a16:creationId xmlns:a16="http://schemas.microsoft.com/office/drawing/2014/main" id="{D75C2E6F-EE99-C223-8966-1CAECCBEB4E0}"/>
              </a:ext>
            </a:extLst>
          </p:cNvPr>
          <p:cNvSpPr txBox="1"/>
          <p:nvPr/>
        </p:nvSpPr>
        <p:spPr>
          <a:xfrm>
            <a:off x="145655" y="4487355"/>
            <a:ext cx="3487669"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MICROMEDEX-</a:t>
            </a:r>
            <a:endParaRPr lang="he-IL" sz="2800" dirty="0"/>
          </a:p>
        </p:txBody>
      </p:sp>
      <p:sp>
        <p:nvSpPr>
          <p:cNvPr id="13" name="תיבת טקסט 12">
            <a:extLst>
              <a:ext uri="{FF2B5EF4-FFF2-40B4-BE49-F238E27FC236}">
                <a16:creationId xmlns:a16="http://schemas.microsoft.com/office/drawing/2014/main" id="{C7283263-C591-C5FB-BD0B-72EF7BBD1419}"/>
              </a:ext>
            </a:extLst>
          </p:cNvPr>
          <p:cNvSpPr txBox="1"/>
          <p:nvPr/>
        </p:nvSpPr>
        <p:spPr>
          <a:xfrm>
            <a:off x="3390562" y="4362143"/>
            <a:ext cx="8389417" cy="1685846"/>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t>מספק מידע מהימן על טיפול תרופתי לפי שם תרופה או מצב קליני וכן על שילובים בין תרופות </a:t>
            </a:r>
            <a:r>
              <a:rPr lang="en-US" sz="2400" dirty="0"/>
              <a:t>IV</a:t>
            </a:r>
            <a:r>
              <a:rPr lang="he-IL" sz="2400" dirty="0"/>
              <a:t>. </a:t>
            </a:r>
          </a:p>
          <a:p>
            <a:pPr marL="342900" indent="-342900" algn="r" rtl="1">
              <a:lnSpc>
                <a:spcPct val="150000"/>
              </a:lnSpc>
              <a:buFont typeface="Arial" panose="020B0604020202020204" pitchFamily="34" charset="0"/>
              <a:buChar char="•"/>
            </a:pPr>
            <a:r>
              <a:rPr lang="he-IL" sz="2400" dirty="0"/>
              <a:t>לאחרונה יצאה אפליקציה אחודה לכל הפונקציות</a:t>
            </a:r>
          </a:p>
        </p:txBody>
      </p:sp>
    </p:spTree>
    <p:extLst>
      <p:ext uri="{BB962C8B-B14F-4D97-AF65-F5344CB8AC3E}">
        <p14:creationId xmlns:p14="http://schemas.microsoft.com/office/powerpoint/2010/main" val="1151634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3D194-B1DD-76A5-5A9A-F0A8D877CC7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B50CF02C-02EB-DAEC-A1C9-B877232480BA}"/>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4" name="Picture 3" descr="A screenshot of a computer&#10;&#10;AI-generated content may be incorrect.">
            <a:extLst>
              <a:ext uri="{FF2B5EF4-FFF2-40B4-BE49-F238E27FC236}">
                <a16:creationId xmlns:a16="http://schemas.microsoft.com/office/drawing/2014/main" id="{D74EF396-A60A-D13A-7E21-9B707083AE77}"/>
              </a:ext>
            </a:extLst>
          </p:cNvPr>
          <p:cNvPicPr>
            <a:picLocks noChangeAspect="1"/>
          </p:cNvPicPr>
          <p:nvPr/>
        </p:nvPicPr>
        <p:blipFill>
          <a:blip r:embed="rId3"/>
          <a:stretch>
            <a:fillRect/>
          </a:stretch>
        </p:blipFill>
        <p:spPr>
          <a:xfrm>
            <a:off x="393697" y="292395"/>
            <a:ext cx="11035843" cy="6273209"/>
          </a:xfrm>
          <a:prstGeom prst="rect">
            <a:avLst/>
          </a:prstGeom>
        </p:spPr>
      </p:pic>
    </p:spTree>
    <p:extLst>
      <p:ext uri="{BB962C8B-B14F-4D97-AF65-F5344CB8AC3E}">
        <p14:creationId xmlns:p14="http://schemas.microsoft.com/office/powerpoint/2010/main" val="4142869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7F8B"/>
        </a:solidFill>
        <a:effectLst/>
      </p:bgPr>
    </p:bg>
    <p:spTree>
      <p:nvGrpSpPr>
        <p:cNvPr id="1" name="">
          <a:extLst>
            <a:ext uri="{FF2B5EF4-FFF2-40B4-BE49-F238E27FC236}">
              <a16:creationId xmlns:a16="http://schemas.microsoft.com/office/drawing/2014/main" id="{6055E2C9-BE8F-5108-3A75-F44D4E4ECFFB}"/>
            </a:ext>
          </a:extLst>
        </p:cNvPr>
        <p:cNvGrpSpPr/>
        <p:nvPr/>
      </p:nvGrpSpPr>
      <p:grpSpPr>
        <a:xfrm>
          <a:off x="0" y="0"/>
          <a:ext cx="0" cy="0"/>
          <a:chOff x="0" y="0"/>
          <a:chExt cx="0" cy="0"/>
        </a:xfrm>
      </p:grpSpPr>
      <p:pic>
        <p:nvPicPr>
          <p:cNvPr id="5" name="תמונה 4">
            <a:extLst>
              <a:ext uri="{FF2B5EF4-FFF2-40B4-BE49-F238E27FC236}">
                <a16:creationId xmlns:a16="http://schemas.microsoft.com/office/drawing/2014/main" id="{789B26B5-35DA-3A51-481F-44C419F71855}"/>
              </a:ext>
            </a:extLst>
          </p:cNvPr>
          <p:cNvPicPr>
            <a:picLocks noChangeAspect="1"/>
          </p:cNvPicPr>
          <p:nvPr/>
        </p:nvPicPr>
        <p:blipFill>
          <a:blip r:embed="rId3"/>
          <a:stretch>
            <a:fillRect/>
          </a:stretch>
        </p:blipFill>
        <p:spPr>
          <a:xfrm>
            <a:off x="4399956" y="124844"/>
            <a:ext cx="3052810" cy="6608312"/>
          </a:xfrm>
          <a:prstGeom prst="rect">
            <a:avLst/>
          </a:prstGeom>
        </p:spPr>
      </p:pic>
      <p:pic>
        <p:nvPicPr>
          <p:cNvPr id="12" name="תמונה 11">
            <a:extLst>
              <a:ext uri="{FF2B5EF4-FFF2-40B4-BE49-F238E27FC236}">
                <a16:creationId xmlns:a16="http://schemas.microsoft.com/office/drawing/2014/main" id="{FF0D3ECF-69B1-520B-0774-5736A511CBCD}"/>
              </a:ext>
            </a:extLst>
          </p:cNvPr>
          <p:cNvPicPr>
            <a:picLocks noChangeAspect="1"/>
          </p:cNvPicPr>
          <p:nvPr/>
        </p:nvPicPr>
        <p:blipFill>
          <a:blip r:embed="rId4"/>
          <a:stretch>
            <a:fillRect/>
          </a:stretch>
        </p:blipFill>
        <p:spPr>
          <a:xfrm>
            <a:off x="501707" y="124844"/>
            <a:ext cx="3052811" cy="6608314"/>
          </a:xfrm>
          <a:prstGeom prst="rect">
            <a:avLst/>
          </a:prstGeom>
        </p:spPr>
      </p:pic>
      <p:sp>
        <p:nvSpPr>
          <p:cNvPr id="13" name="כותרת 1">
            <a:extLst>
              <a:ext uri="{FF2B5EF4-FFF2-40B4-BE49-F238E27FC236}">
                <a16:creationId xmlns:a16="http://schemas.microsoft.com/office/drawing/2014/main" id="{39EB740E-DC81-ABBE-B388-69B2164CBED1}"/>
              </a:ext>
            </a:extLst>
          </p:cNvPr>
          <p:cNvSpPr txBox="1">
            <a:spLocks/>
          </p:cNvSpPr>
          <p:nvPr/>
        </p:nvSpPr>
        <p:spPr>
          <a:xfrm>
            <a:off x="7584296" y="2038061"/>
            <a:ext cx="4389470" cy="2121246"/>
          </a:xfrm>
          <a:prstGeom prst="rect">
            <a:avLst/>
          </a:prstGeom>
        </p:spPr>
        <p:txBody>
          <a:bodyPr>
            <a:normAutofit fontScale="62500" lnSpcReduction="2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lnSpc>
                <a:spcPct val="170000"/>
              </a:lnSpc>
            </a:pPr>
            <a:r>
              <a:rPr lang="he-IL" sz="4800" b="1" dirty="0"/>
              <a:t>ניתן לערוך חיפוש לפי שם התרופה ולפי אבחנה ספציפית</a:t>
            </a:r>
          </a:p>
        </p:txBody>
      </p:sp>
    </p:spTree>
    <p:extLst>
      <p:ext uri="{BB962C8B-B14F-4D97-AF65-F5344CB8AC3E}">
        <p14:creationId xmlns:p14="http://schemas.microsoft.com/office/powerpoint/2010/main" val="994138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61DA-E45F-3B6E-2C5F-1834FCD0D928}"/>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1093EBD0-8C76-EB97-C980-72E95818E032}"/>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FC5BFCE1-EEB7-1FF5-4A83-0FC7849864F5}"/>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5200" b="1" dirty="0"/>
              <a:t>מאגרי מידע נפוצים</a:t>
            </a:r>
          </a:p>
        </p:txBody>
      </p:sp>
      <p:sp>
        <p:nvSpPr>
          <p:cNvPr id="9" name="ענן 8">
            <a:extLst>
              <a:ext uri="{FF2B5EF4-FFF2-40B4-BE49-F238E27FC236}">
                <a16:creationId xmlns:a16="http://schemas.microsoft.com/office/drawing/2014/main" id="{50FDCC8F-1586-1BC2-5D9C-33098822EEEB}"/>
              </a:ext>
            </a:extLst>
          </p:cNvPr>
          <p:cNvSpPr/>
          <p:nvPr/>
        </p:nvSpPr>
        <p:spPr>
          <a:xfrm>
            <a:off x="1851285" y="1714869"/>
            <a:ext cx="3462728" cy="1457574"/>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תיבת טקסט 10">
            <a:extLst>
              <a:ext uri="{FF2B5EF4-FFF2-40B4-BE49-F238E27FC236}">
                <a16:creationId xmlns:a16="http://schemas.microsoft.com/office/drawing/2014/main" id="{F2D0BEBE-FA0E-D15D-458C-39B8E697E4ED}"/>
              </a:ext>
            </a:extLst>
          </p:cNvPr>
          <p:cNvSpPr txBox="1"/>
          <p:nvPr/>
        </p:nvSpPr>
        <p:spPr>
          <a:xfrm>
            <a:off x="2563319" y="2165276"/>
            <a:ext cx="1715436" cy="584775"/>
          </a:xfrm>
          <a:prstGeom prst="rect">
            <a:avLst/>
          </a:prstGeom>
          <a:noFill/>
        </p:spPr>
        <p:txBody>
          <a:bodyPr wrap="square">
            <a:spAutoFit/>
          </a:bodyPr>
          <a:lstStyle/>
          <a:p>
            <a:pPr algn="r" rtl="1"/>
            <a:r>
              <a:rPr lang="he-IL" sz="3200" b="1" dirty="0">
                <a:solidFill>
                  <a:srgbClr val="107F8B"/>
                </a:solidFill>
              </a:rPr>
              <a:t>ספרי עיון</a:t>
            </a:r>
          </a:p>
        </p:txBody>
      </p:sp>
      <p:sp>
        <p:nvSpPr>
          <p:cNvPr id="12" name="ענן 11">
            <a:extLst>
              <a:ext uri="{FF2B5EF4-FFF2-40B4-BE49-F238E27FC236}">
                <a16:creationId xmlns:a16="http://schemas.microsoft.com/office/drawing/2014/main" id="{124C9CC8-5F59-6051-D372-916268A9CB46}"/>
              </a:ext>
            </a:extLst>
          </p:cNvPr>
          <p:cNvSpPr/>
          <p:nvPr/>
        </p:nvSpPr>
        <p:spPr>
          <a:xfrm rot="632782">
            <a:off x="6727260" y="1668978"/>
            <a:ext cx="3976003" cy="1329396"/>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כתבי עת מדעיים</a:t>
            </a:r>
          </a:p>
        </p:txBody>
      </p:sp>
      <p:sp>
        <p:nvSpPr>
          <p:cNvPr id="15" name="ענן 14">
            <a:extLst>
              <a:ext uri="{FF2B5EF4-FFF2-40B4-BE49-F238E27FC236}">
                <a16:creationId xmlns:a16="http://schemas.microsoft.com/office/drawing/2014/main" id="{855FA417-61BE-B2F9-F6BA-7348DB83015B}"/>
              </a:ext>
            </a:extLst>
          </p:cNvPr>
          <p:cNvSpPr/>
          <p:nvPr/>
        </p:nvSpPr>
        <p:spPr>
          <a:xfrm rot="632782">
            <a:off x="4651179" y="3279194"/>
            <a:ext cx="3976003" cy="1329396"/>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אתרים מקצועיים</a:t>
            </a:r>
          </a:p>
        </p:txBody>
      </p:sp>
      <p:sp>
        <p:nvSpPr>
          <p:cNvPr id="16" name="ענן 15">
            <a:extLst>
              <a:ext uri="{FF2B5EF4-FFF2-40B4-BE49-F238E27FC236}">
                <a16:creationId xmlns:a16="http://schemas.microsoft.com/office/drawing/2014/main" id="{55BEB650-61A4-2701-66DE-DFF8C15FEF10}"/>
              </a:ext>
            </a:extLst>
          </p:cNvPr>
          <p:cNvSpPr/>
          <p:nvPr/>
        </p:nvSpPr>
        <p:spPr>
          <a:xfrm rot="21280003">
            <a:off x="847512" y="4456545"/>
            <a:ext cx="3740212" cy="1694358"/>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    אפליקציות</a:t>
            </a:r>
          </a:p>
        </p:txBody>
      </p:sp>
      <p:sp>
        <p:nvSpPr>
          <p:cNvPr id="17" name="ענן 16">
            <a:extLst>
              <a:ext uri="{FF2B5EF4-FFF2-40B4-BE49-F238E27FC236}">
                <a16:creationId xmlns:a16="http://schemas.microsoft.com/office/drawing/2014/main" id="{B9E20EAD-9E5A-8C46-4435-2E47A612E866}"/>
              </a:ext>
            </a:extLst>
          </p:cNvPr>
          <p:cNvSpPr/>
          <p:nvPr/>
        </p:nvSpPr>
        <p:spPr>
          <a:xfrm rot="632782">
            <a:off x="8468249" y="4515208"/>
            <a:ext cx="3567793" cy="2033459"/>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endParaRPr lang="he-IL" sz="2800" b="1" dirty="0">
              <a:solidFill>
                <a:srgbClr val="107F8B"/>
              </a:solidFill>
            </a:endParaRPr>
          </a:p>
          <a:p>
            <a:pPr algn="r" rtl="1"/>
            <a:endParaRPr lang="he-IL" sz="2000" b="1" dirty="0">
              <a:solidFill>
                <a:srgbClr val="107F8B"/>
              </a:solidFill>
            </a:endParaRPr>
          </a:p>
          <a:p>
            <a:pPr algn="r" rtl="1"/>
            <a:endParaRPr lang="he-IL" sz="2800" b="1" dirty="0">
              <a:solidFill>
                <a:srgbClr val="107F8B"/>
              </a:solidFill>
            </a:endParaRPr>
          </a:p>
          <a:p>
            <a:pPr algn="r" rtl="1"/>
            <a:endParaRPr lang="he-IL" sz="2800" b="1" dirty="0">
              <a:solidFill>
                <a:srgbClr val="107F8B"/>
              </a:solidFill>
            </a:endParaRPr>
          </a:p>
        </p:txBody>
      </p:sp>
      <p:sp>
        <p:nvSpPr>
          <p:cNvPr id="19" name="תיבת טקסט 18">
            <a:extLst>
              <a:ext uri="{FF2B5EF4-FFF2-40B4-BE49-F238E27FC236}">
                <a16:creationId xmlns:a16="http://schemas.microsoft.com/office/drawing/2014/main" id="{839CEC82-77E1-FC3C-6502-21A2A29C92A8}"/>
              </a:ext>
            </a:extLst>
          </p:cNvPr>
          <p:cNvSpPr txBox="1"/>
          <p:nvPr/>
        </p:nvSpPr>
        <p:spPr>
          <a:xfrm>
            <a:off x="9234331" y="4849162"/>
            <a:ext cx="2035627" cy="1384995"/>
          </a:xfrm>
          <a:prstGeom prst="rect">
            <a:avLst/>
          </a:prstGeom>
          <a:noFill/>
        </p:spPr>
        <p:txBody>
          <a:bodyPr wrap="square">
            <a:spAutoFit/>
          </a:bodyPr>
          <a:lstStyle/>
          <a:p>
            <a:pPr algn="ctr" rtl="1"/>
            <a:r>
              <a:rPr lang="he-IL" sz="2800" b="1" dirty="0" err="1">
                <a:solidFill>
                  <a:srgbClr val="107F8B"/>
                </a:solidFill>
              </a:rPr>
              <a:t>פודקאסטים</a:t>
            </a:r>
            <a:endParaRPr lang="he-IL" sz="2800" b="1" dirty="0">
              <a:solidFill>
                <a:srgbClr val="107F8B"/>
              </a:solidFill>
            </a:endParaRPr>
          </a:p>
          <a:p>
            <a:pPr algn="ctr" rtl="1"/>
            <a:r>
              <a:rPr lang="he-IL" sz="2800" b="1" dirty="0">
                <a:solidFill>
                  <a:srgbClr val="107F8B"/>
                </a:solidFill>
              </a:rPr>
              <a:t>בלוגים </a:t>
            </a:r>
            <a:r>
              <a:rPr lang="he-IL" sz="2800" b="1" dirty="0" err="1">
                <a:solidFill>
                  <a:srgbClr val="107F8B"/>
                </a:solidFill>
              </a:rPr>
              <a:t>ווולוגים</a:t>
            </a:r>
            <a:r>
              <a:rPr lang="he-IL" sz="2800" b="1" dirty="0">
                <a:solidFill>
                  <a:srgbClr val="107F8B"/>
                </a:solidFill>
              </a:rPr>
              <a:t> </a:t>
            </a:r>
          </a:p>
        </p:txBody>
      </p:sp>
    </p:spTree>
    <p:extLst>
      <p:ext uri="{BB962C8B-B14F-4D97-AF65-F5344CB8AC3E}">
        <p14:creationId xmlns:p14="http://schemas.microsoft.com/office/powerpoint/2010/main" val="20159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9C16-6F3D-70FC-1648-ACB68E54164B}"/>
            </a:ext>
          </a:extLst>
        </p:cNvPr>
        <p:cNvGrpSpPr/>
        <p:nvPr/>
      </p:nvGrpSpPr>
      <p:grpSpPr>
        <a:xfrm>
          <a:off x="0" y="0"/>
          <a:ext cx="0" cy="0"/>
          <a:chOff x="0" y="0"/>
          <a:chExt cx="0" cy="0"/>
        </a:xfrm>
      </p:grpSpPr>
      <p:pic>
        <p:nvPicPr>
          <p:cNvPr id="12" name="תמונה 11">
            <a:extLst>
              <a:ext uri="{FF2B5EF4-FFF2-40B4-BE49-F238E27FC236}">
                <a16:creationId xmlns:a16="http://schemas.microsoft.com/office/drawing/2014/main" id="{04B2B95C-5C3F-4BD7-E40A-98CE267A8B55}"/>
              </a:ext>
            </a:extLst>
          </p:cNvPr>
          <p:cNvPicPr>
            <a:picLocks noChangeAspect="1"/>
          </p:cNvPicPr>
          <p:nvPr/>
        </p:nvPicPr>
        <p:blipFill>
          <a:blip r:embed="rId3"/>
          <a:srcRect l="3047" r="58370"/>
          <a:stretch/>
        </p:blipFill>
        <p:spPr>
          <a:xfrm>
            <a:off x="62020" y="1100517"/>
            <a:ext cx="4089194" cy="2156250"/>
          </a:xfrm>
          <a:prstGeom prst="rect">
            <a:avLst/>
          </a:prstGeom>
        </p:spPr>
      </p:pic>
      <p:sp>
        <p:nvSpPr>
          <p:cNvPr id="3" name="כותרת 1">
            <a:extLst>
              <a:ext uri="{FF2B5EF4-FFF2-40B4-BE49-F238E27FC236}">
                <a16:creationId xmlns:a16="http://schemas.microsoft.com/office/drawing/2014/main" id="{B6A9DFFE-E146-4B2A-CFAF-CCD3351C87C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677E3AAA-2219-0E3D-43F6-DC010B32478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9804BE7E-3421-1AFB-7D73-766342EDEF5C}"/>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a:t>
            </a:r>
          </a:p>
        </p:txBody>
      </p:sp>
      <p:sp>
        <p:nvSpPr>
          <p:cNvPr id="10" name="תיבת טקסט 9">
            <a:extLst>
              <a:ext uri="{FF2B5EF4-FFF2-40B4-BE49-F238E27FC236}">
                <a16:creationId xmlns:a16="http://schemas.microsoft.com/office/drawing/2014/main" id="{77113B15-8D0C-9FCE-65A6-5129CD3D08A7}"/>
              </a:ext>
            </a:extLst>
          </p:cNvPr>
          <p:cNvSpPr txBox="1"/>
          <p:nvPr/>
        </p:nvSpPr>
        <p:spPr>
          <a:xfrm>
            <a:off x="6024539" y="1335288"/>
            <a:ext cx="6016429" cy="1690719"/>
          </a:xfrm>
          <a:prstGeom prst="rect">
            <a:avLst/>
          </a:prstGeom>
          <a:noFill/>
          <a:ln w="19050">
            <a:noFill/>
          </a:ln>
        </p:spPr>
        <p:txBody>
          <a:bodyPr wrap="square">
            <a:spAutoFit/>
          </a:bodyPr>
          <a:lstStyle/>
          <a:p>
            <a:pPr algn="r" rtl="1">
              <a:lnSpc>
                <a:spcPct val="150000"/>
              </a:lnSpc>
            </a:pPr>
            <a:r>
              <a:rPr lang="he-IL" sz="2400" dirty="0"/>
              <a:t>אתר </a:t>
            </a:r>
            <a:r>
              <a:rPr lang="he-IL" sz="2400" dirty="0" err="1"/>
              <a:t>המנגיש</a:t>
            </a:r>
            <a:r>
              <a:rPr lang="he-IL" sz="2400" dirty="0"/>
              <a:t> מידע תרופתי- </a:t>
            </a:r>
          </a:p>
          <a:p>
            <a:pPr algn="r" rtl="1">
              <a:lnSpc>
                <a:spcPct val="150000"/>
              </a:lnSpc>
            </a:pPr>
            <a:r>
              <a:rPr lang="he-IL" sz="2400" dirty="0"/>
              <a:t>בגרסה החינמית מספק מידע רב על שכולל רקע, מאפייני </a:t>
            </a:r>
            <a:r>
              <a:rPr lang="en-US" sz="2400" dirty="0"/>
              <a:t>PK</a:t>
            </a:r>
            <a:r>
              <a:rPr lang="he-IL" sz="2400" dirty="0"/>
              <a:t> ו-</a:t>
            </a:r>
            <a:r>
              <a:rPr lang="en-US" sz="2400" dirty="0"/>
              <a:t>PD</a:t>
            </a:r>
            <a:r>
              <a:rPr lang="he-IL" sz="2400" dirty="0"/>
              <a:t>.</a:t>
            </a:r>
          </a:p>
        </p:txBody>
      </p:sp>
      <p:sp>
        <p:nvSpPr>
          <p:cNvPr id="18" name="תיבת טקסט 17">
            <a:extLst>
              <a:ext uri="{FF2B5EF4-FFF2-40B4-BE49-F238E27FC236}">
                <a16:creationId xmlns:a16="http://schemas.microsoft.com/office/drawing/2014/main" id="{B8143057-FB8A-EC47-808B-B503A492EE63}"/>
              </a:ext>
            </a:extLst>
          </p:cNvPr>
          <p:cNvSpPr txBox="1"/>
          <p:nvPr/>
        </p:nvSpPr>
        <p:spPr>
          <a:xfrm>
            <a:off x="6024540" y="3056712"/>
            <a:ext cx="6105440" cy="400110"/>
          </a:xfrm>
          <a:prstGeom prst="rect">
            <a:avLst/>
          </a:prstGeom>
          <a:noFill/>
        </p:spPr>
        <p:txBody>
          <a:bodyPr wrap="square">
            <a:spAutoFit/>
          </a:bodyPr>
          <a:lstStyle/>
          <a:p>
            <a:pPr algn="r"/>
            <a:r>
              <a:rPr lang="en-US" sz="2000" dirty="0" err="1">
                <a:hlinkClick r:id="rId4"/>
              </a:rPr>
              <a:t>drubank</a:t>
            </a:r>
            <a:r>
              <a:rPr lang="en-US" sz="2000" dirty="0">
                <a:hlinkClick r:id="rId4"/>
              </a:rPr>
              <a:t> database</a:t>
            </a:r>
            <a:r>
              <a:rPr lang="he-IL" sz="2000" dirty="0"/>
              <a:t>לכניסה לאתר יש ללחוץ- </a:t>
            </a:r>
          </a:p>
        </p:txBody>
      </p:sp>
      <p:sp>
        <p:nvSpPr>
          <p:cNvPr id="22" name="תיבת טקסט 21">
            <a:extLst>
              <a:ext uri="{FF2B5EF4-FFF2-40B4-BE49-F238E27FC236}">
                <a16:creationId xmlns:a16="http://schemas.microsoft.com/office/drawing/2014/main" id="{9AEFDEA8-0898-4A6B-5962-8449A4013736}"/>
              </a:ext>
            </a:extLst>
          </p:cNvPr>
          <p:cNvSpPr txBox="1"/>
          <p:nvPr/>
        </p:nvSpPr>
        <p:spPr>
          <a:xfrm>
            <a:off x="9660203" y="4142717"/>
            <a:ext cx="2247564"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Drugs.com</a:t>
            </a:r>
            <a:endParaRPr lang="he-IL" sz="2400" dirty="0"/>
          </a:p>
        </p:txBody>
      </p:sp>
      <p:sp>
        <p:nvSpPr>
          <p:cNvPr id="23" name="תיבת טקסט 22">
            <a:extLst>
              <a:ext uri="{FF2B5EF4-FFF2-40B4-BE49-F238E27FC236}">
                <a16:creationId xmlns:a16="http://schemas.microsoft.com/office/drawing/2014/main" id="{52B61A8E-A49B-8E73-DBED-021241809A1C}"/>
              </a:ext>
            </a:extLst>
          </p:cNvPr>
          <p:cNvSpPr txBox="1"/>
          <p:nvPr/>
        </p:nvSpPr>
        <p:spPr>
          <a:xfrm>
            <a:off x="8659489" y="4742634"/>
            <a:ext cx="3248278" cy="1885966"/>
          </a:xfrm>
          <a:prstGeom prst="rect">
            <a:avLst/>
          </a:prstGeom>
          <a:noFill/>
          <a:ln w="19050">
            <a:noFill/>
          </a:ln>
        </p:spPr>
        <p:txBody>
          <a:bodyPr wrap="square">
            <a:spAutoFit/>
          </a:bodyPr>
          <a:lstStyle/>
          <a:p>
            <a:pPr algn="r" rtl="1">
              <a:lnSpc>
                <a:spcPct val="150000"/>
              </a:lnSpc>
            </a:pPr>
            <a:r>
              <a:rPr lang="he-IL" sz="2000" dirty="0"/>
              <a:t>אתר </a:t>
            </a:r>
            <a:r>
              <a:rPr lang="he-IL" sz="2000" dirty="0" err="1"/>
              <a:t>המנגיש</a:t>
            </a:r>
            <a:r>
              <a:rPr lang="he-IL" sz="2000" dirty="0"/>
              <a:t> מידע תרופתי, ברובו נגיש בחינם. מכיל מידע נרחב, בדיקת אינטראקציות                 וכן כולל </a:t>
            </a:r>
            <a:r>
              <a:rPr lang="en-US" sz="2000" dirty="0"/>
              <a:t>Pill Identifier</a:t>
            </a:r>
            <a:endParaRPr lang="he-IL" sz="2000" dirty="0"/>
          </a:p>
        </p:txBody>
      </p:sp>
      <p:pic>
        <p:nvPicPr>
          <p:cNvPr id="25" name="תמונה 24">
            <a:extLst>
              <a:ext uri="{FF2B5EF4-FFF2-40B4-BE49-F238E27FC236}">
                <a16:creationId xmlns:a16="http://schemas.microsoft.com/office/drawing/2014/main" id="{F3491AEA-8683-5BF3-9EA8-0C9AA74C547F}"/>
              </a:ext>
            </a:extLst>
          </p:cNvPr>
          <p:cNvPicPr>
            <a:picLocks noChangeAspect="1"/>
          </p:cNvPicPr>
          <p:nvPr/>
        </p:nvPicPr>
        <p:blipFill>
          <a:blip r:embed="rId5"/>
          <a:stretch>
            <a:fillRect/>
          </a:stretch>
        </p:blipFill>
        <p:spPr>
          <a:xfrm>
            <a:off x="3193151" y="4059285"/>
            <a:ext cx="5652970" cy="2798715"/>
          </a:xfrm>
          <a:prstGeom prst="rect">
            <a:avLst/>
          </a:prstGeom>
        </p:spPr>
      </p:pic>
      <p:sp>
        <p:nvSpPr>
          <p:cNvPr id="27" name="תיבת טקסט 26">
            <a:extLst>
              <a:ext uri="{FF2B5EF4-FFF2-40B4-BE49-F238E27FC236}">
                <a16:creationId xmlns:a16="http://schemas.microsoft.com/office/drawing/2014/main" id="{E270EC88-7748-DD6C-DA18-BFA016CF1239}"/>
              </a:ext>
            </a:extLst>
          </p:cNvPr>
          <p:cNvSpPr txBox="1"/>
          <p:nvPr/>
        </p:nvSpPr>
        <p:spPr>
          <a:xfrm>
            <a:off x="457200" y="4629829"/>
            <a:ext cx="1649417" cy="369332"/>
          </a:xfrm>
          <a:prstGeom prst="rect">
            <a:avLst/>
          </a:prstGeom>
          <a:noFill/>
        </p:spPr>
        <p:txBody>
          <a:bodyPr wrap="square">
            <a:spAutoFit/>
          </a:bodyPr>
          <a:lstStyle/>
          <a:p>
            <a:r>
              <a:rPr lang="he-IL" sz="1800" dirty="0"/>
              <a:t>לכניסה לאתר </a:t>
            </a:r>
            <a:endParaRPr lang="he-IL" dirty="0"/>
          </a:p>
        </p:txBody>
      </p:sp>
      <p:sp>
        <p:nvSpPr>
          <p:cNvPr id="29" name="תיבת טקסט 28">
            <a:extLst>
              <a:ext uri="{FF2B5EF4-FFF2-40B4-BE49-F238E27FC236}">
                <a16:creationId xmlns:a16="http://schemas.microsoft.com/office/drawing/2014/main" id="{5D75CB72-A7AC-BBFE-7F30-BA37180C4D95}"/>
              </a:ext>
            </a:extLst>
          </p:cNvPr>
          <p:cNvSpPr txBox="1"/>
          <p:nvPr/>
        </p:nvSpPr>
        <p:spPr>
          <a:xfrm>
            <a:off x="22427" y="5276160"/>
            <a:ext cx="3083630" cy="369332"/>
          </a:xfrm>
          <a:prstGeom prst="rect">
            <a:avLst/>
          </a:prstGeom>
          <a:noFill/>
        </p:spPr>
        <p:txBody>
          <a:bodyPr wrap="square">
            <a:spAutoFit/>
          </a:bodyPr>
          <a:lstStyle/>
          <a:p>
            <a:r>
              <a:rPr lang="he-IL" b="1" dirty="0">
                <a:hlinkClick r:id="rId6"/>
              </a:rPr>
              <a:t>https://www.drugs.com/</a:t>
            </a:r>
            <a:endParaRPr lang="he-IL" b="1" dirty="0"/>
          </a:p>
        </p:txBody>
      </p:sp>
    </p:spTree>
    <p:extLst>
      <p:ext uri="{BB962C8B-B14F-4D97-AF65-F5344CB8AC3E}">
        <p14:creationId xmlns:p14="http://schemas.microsoft.com/office/powerpoint/2010/main" val="1450439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56DDE-F702-9345-7F34-55FB4F45CAB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9F971F0-E53B-B2D9-2381-898EFDA56B6A}"/>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6" name="כותרת 1">
            <a:extLst>
              <a:ext uri="{FF2B5EF4-FFF2-40B4-BE49-F238E27FC236}">
                <a16:creationId xmlns:a16="http://schemas.microsoft.com/office/drawing/2014/main" id="{AC7701A5-1DC6-DFE7-A941-352E631663E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14" name="תמונה 13">
            <a:extLst>
              <a:ext uri="{FF2B5EF4-FFF2-40B4-BE49-F238E27FC236}">
                <a16:creationId xmlns:a16="http://schemas.microsoft.com/office/drawing/2014/main" id="{623D8366-56B2-14DC-AEBF-1029FF068A00}"/>
              </a:ext>
            </a:extLst>
          </p:cNvPr>
          <p:cNvPicPr>
            <a:picLocks noChangeAspect="1"/>
          </p:cNvPicPr>
          <p:nvPr/>
        </p:nvPicPr>
        <p:blipFill>
          <a:blip r:embed="rId3"/>
          <a:srcRect r="3941"/>
          <a:stretch/>
        </p:blipFill>
        <p:spPr>
          <a:xfrm>
            <a:off x="0" y="0"/>
            <a:ext cx="13190018" cy="6857999"/>
          </a:xfrm>
          <a:prstGeom prst="rect">
            <a:avLst/>
          </a:prstGeom>
        </p:spPr>
      </p:pic>
    </p:spTree>
    <p:extLst>
      <p:ext uri="{BB962C8B-B14F-4D97-AF65-F5344CB8AC3E}">
        <p14:creationId xmlns:p14="http://schemas.microsoft.com/office/powerpoint/2010/main" val="1371148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D0B6-B5B7-D641-16A4-9F7654219186}"/>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3DD1EF5A-8EC4-B25A-14ED-9726A58909E5}"/>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AAA947E4-51AA-3DC6-2C38-57887A6B769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3A2C8E69-233F-F6AE-F037-4B8B01FCF59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a:t>
            </a:r>
          </a:p>
        </p:txBody>
      </p:sp>
      <p:sp>
        <p:nvSpPr>
          <p:cNvPr id="8" name="תיבת טקסט 7">
            <a:extLst>
              <a:ext uri="{FF2B5EF4-FFF2-40B4-BE49-F238E27FC236}">
                <a16:creationId xmlns:a16="http://schemas.microsoft.com/office/drawing/2014/main" id="{67D587E0-416E-4C4E-A103-559AFB2243A3}"/>
              </a:ext>
            </a:extLst>
          </p:cNvPr>
          <p:cNvSpPr txBox="1"/>
          <p:nvPr/>
        </p:nvSpPr>
        <p:spPr>
          <a:xfrm>
            <a:off x="5588000" y="1602098"/>
            <a:ext cx="6193971" cy="533009"/>
          </a:xfrm>
          <a:prstGeom prst="rect">
            <a:avLst/>
          </a:prstGeom>
          <a:noFill/>
        </p:spPr>
        <p:txBody>
          <a:bodyPr wrap="square">
            <a:spAutoFit/>
          </a:bodyPr>
          <a:lstStyle/>
          <a:p>
            <a:pPr algn="r" rtl="1"/>
            <a:r>
              <a:rPr lang="he-IL" sz="2800" b="1" i="0" dirty="0">
                <a:solidFill>
                  <a:srgbClr val="107F8B"/>
                </a:solidFill>
                <a:effectLst/>
              </a:rPr>
              <a:t>מאגר התרופות של משרד הבריאות-</a:t>
            </a:r>
            <a:endParaRPr lang="he-IL" sz="2800" dirty="0"/>
          </a:p>
        </p:txBody>
      </p:sp>
      <p:sp>
        <p:nvSpPr>
          <p:cNvPr id="5" name="תיבת טקסט 4">
            <a:extLst>
              <a:ext uri="{FF2B5EF4-FFF2-40B4-BE49-F238E27FC236}">
                <a16:creationId xmlns:a16="http://schemas.microsoft.com/office/drawing/2014/main" id="{25D3645C-06BB-25AE-DCA0-CB85F4FE3A0B}"/>
              </a:ext>
            </a:extLst>
          </p:cNvPr>
          <p:cNvSpPr txBox="1"/>
          <p:nvPr/>
        </p:nvSpPr>
        <p:spPr>
          <a:xfrm>
            <a:off x="1699328" y="2175025"/>
            <a:ext cx="10038378" cy="461665"/>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מקור רשמי ומהימן למידע על טיפול תרופתי בארץ, זמינותו ועלוני יצרן להורדה ישירה</a:t>
            </a:r>
          </a:p>
        </p:txBody>
      </p:sp>
      <p:sp>
        <p:nvSpPr>
          <p:cNvPr id="9" name="תיבת טקסט 8">
            <a:extLst>
              <a:ext uri="{FF2B5EF4-FFF2-40B4-BE49-F238E27FC236}">
                <a16:creationId xmlns:a16="http://schemas.microsoft.com/office/drawing/2014/main" id="{0EF475BD-9FC2-356E-C949-E3841602D411}"/>
              </a:ext>
            </a:extLst>
          </p:cNvPr>
          <p:cNvSpPr txBox="1"/>
          <p:nvPr/>
        </p:nvSpPr>
        <p:spPr>
          <a:xfrm>
            <a:off x="6451599" y="2726529"/>
            <a:ext cx="4313735" cy="523220"/>
          </a:xfrm>
          <a:prstGeom prst="rect">
            <a:avLst/>
          </a:prstGeom>
          <a:noFill/>
        </p:spPr>
        <p:txBody>
          <a:bodyPr wrap="square">
            <a:spAutoFit/>
          </a:bodyPr>
          <a:lstStyle/>
          <a:p>
            <a:r>
              <a:rPr lang="he-IL" sz="2800" b="1" dirty="0">
                <a:hlinkClick r:id="rId3"/>
              </a:rPr>
              <a:t>מאגר תרופות </a:t>
            </a:r>
            <a:r>
              <a:rPr lang="he-IL" sz="2800" b="1" dirty="0" err="1">
                <a:hlinkClick r:id="rId3"/>
              </a:rPr>
              <a:t>משרה''ב</a:t>
            </a:r>
            <a:endParaRPr lang="he-IL" sz="2800" b="1" dirty="0"/>
          </a:p>
        </p:txBody>
      </p:sp>
      <p:sp>
        <p:nvSpPr>
          <p:cNvPr id="10" name="תיבת טקסט 9">
            <a:extLst>
              <a:ext uri="{FF2B5EF4-FFF2-40B4-BE49-F238E27FC236}">
                <a16:creationId xmlns:a16="http://schemas.microsoft.com/office/drawing/2014/main" id="{12AA4632-926D-5655-9E39-C5F209ED75D9}"/>
              </a:ext>
            </a:extLst>
          </p:cNvPr>
          <p:cNvSpPr txBox="1"/>
          <p:nvPr/>
        </p:nvSpPr>
        <p:spPr>
          <a:xfrm>
            <a:off x="9809912" y="2788084"/>
            <a:ext cx="1972059" cy="461665"/>
          </a:xfrm>
          <a:prstGeom prst="rect">
            <a:avLst/>
          </a:prstGeom>
          <a:noFill/>
        </p:spPr>
        <p:txBody>
          <a:bodyPr wrap="square">
            <a:spAutoFit/>
          </a:bodyPr>
          <a:lstStyle/>
          <a:p>
            <a:r>
              <a:rPr lang="he-IL" sz="2400" dirty="0"/>
              <a:t>לכניסה לאתר- </a:t>
            </a:r>
          </a:p>
        </p:txBody>
      </p:sp>
    </p:spTree>
    <p:extLst>
      <p:ext uri="{BB962C8B-B14F-4D97-AF65-F5344CB8AC3E}">
        <p14:creationId xmlns:p14="http://schemas.microsoft.com/office/powerpoint/2010/main" val="1787050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08189-126A-60AD-8B9E-128FCF5B6B3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87A3A890-8396-ACD2-6487-C7C85314498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5599E4C5-6DFA-4BBD-62F5-F72724BFDBB2}"/>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2A44E72A-6FD1-040B-225D-CE35110BF47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 מחשבונים</a:t>
            </a:r>
          </a:p>
        </p:txBody>
      </p:sp>
      <p:sp>
        <p:nvSpPr>
          <p:cNvPr id="8" name="תיבת טקסט 7">
            <a:extLst>
              <a:ext uri="{FF2B5EF4-FFF2-40B4-BE49-F238E27FC236}">
                <a16:creationId xmlns:a16="http://schemas.microsoft.com/office/drawing/2014/main" id="{7C57C75B-4EFF-1D75-6CFC-696A0AE5BE8D}"/>
              </a:ext>
            </a:extLst>
          </p:cNvPr>
          <p:cNvSpPr txBox="1"/>
          <p:nvPr/>
        </p:nvSpPr>
        <p:spPr>
          <a:xfrm>
            <a:off x="635675" y="1602098"/>
            <a:ext cx="6193971" cy="533009"/>
          </a:xfrm>
          <a:prstGeom prst="rect">
            <a:avLst/>
          </a:prstGeom>
          <a:noFill/>
        </p:spPr>
        <p:txBody>
          <a:bodyPr wrap="square">
            <a:spAutoFit/>
          </a:bodyPr>
          <a:lstStyle/>
          <a:p>
            <a:pPr algn="l"/>
            <a:r>
              <a:rPr lang="en-US" sz="2800" b="1" i="0" dirty="0">
                <a:solidFill>
                  <a:srgbClr val="107F8B"/>
                </a:solidFill>
                <a:effectLst/>
              </a:rPr>
              <a:t>Clinicalc.com- </a:t>
            </a:r>
            <a:endParaRPr lang="he-IL" sz="2800" dirty="0"/>
          </a:p>
        </p:txBody>
      </p:sp>
      <p:pic>
        <p:nvPicPr>
          <p:cNvPr id="11" name="תמונה 10">
            <a:extLst>
              <a:ext uri="{FF2B5EF4-FFF2-40B4-BE49-F238E27FC236}">
                <a16:creationId xmlns:a16="http://schemas.microsoft.com/office/drawing/2014/main" id="{7174F71D-0D69-C835-C45F-F7BE99E4C7AE}"/>
              </a:ext>
            </a:extLst>
          </p:cNvPr>
          <p:cNvPicPr>
            <a:picLocks noChangeAspect="1"/>
          </p:cNvPicPr>
          <p:nvPr/>
        </p:nvPicPr>
        <p:blipFill>
          <a:blip r:embed="rId3"/>
          <a:srcRect b="8742"/>
          <a:stretch/>
        </p:blipFill>
        <p:spPr>
          <a:xfrm>
            <a:off x="3732660" y="1392112"/>
            <a:ext cx="5993902" cy="3940540"/>
          </a:xfrm>
          <a:prstGeom prst="rect">
            <a:avLst/>
          </a:prstGeom>
        </p:spPr>
      </p:pic>
      <p:sp>
        <p:nvSpPr>
          <p:cNvPr id="13" name="תיבת טקסט 12">
            <a:extLst>
              <a:ext uri="{FF2B5EF4-FFF2-40B4-BE49-F238E27FC236}">
                <a16:creationId xmlns:a16="http://schemas.microsoft.com/office/drawing/2014/main" id="{00D27A2F-8F20-13F4-2A11-782DA9B68B89}"/>
              </a:ext>
            </a:extLst>
          </p:cNvPr>
          <p:cNvSpPr txBox="1"/>
          <p:nvPr/>
        </p:nvSpPr>
        <p:spPr>
          <a:xfrm>
            <a:off x="918896" y="6162809"/>
            <a:ext cx="6105440" cy="830997"/>
          </a:xfrm>
          <a:prstGeom prst="rect">
            <a:avLst/>
          </a:prstGeom>
          <a:noFill/>
        </p:spPr>
        <p:txBody>
          <a:bodyPr wrap="square">
            <a:spAutoFit/>
          </a:bodyPr>
          <a:lstStyle/>
          <a:p>
            <a:pPr algn="l"/>
            <a:r>
              <a:rPr lang="en-US" sz="2400" b="1" i="0" dirty="0">
                <a:solidFill>
                  <a:srgbClr val="107F8B"/>
                </a:solidFill>
                <a:effectLst/>
                <a:hlinkClick r:id="rId4"/>
              </a:rPr>
              <a:t>https://clincalc.com/opioids/</a:t>
            </a:r>
            <a:endParaRPr lang="en-US" sz="2400" b="1" i="0" dirty="0">
              <a:solidFill>
                <a:srgbClr val="107F8B"/>
              </a:solidFill>
              <a:effectLst/>
            </a:endParaRPr>
          </a:p>
          <a:p>
            <a:pPr algn="l"/>
            <a:endParaRPr lang="he-IL" sz="2400" dirty="0"/>
          </a:p>
        </p:txBody>
      </p:sp>
      <p:sp>
        <p:nvSpPr>
          <p:cNvPr id="15" name="תיבת טקסט 14">
            <a:extLst>
              <a:ext uri="{FF2B5EF4-FFF2-40B4-BE49-F238E27FC236}">
                <a16:creationId xmlns:a16="http://schemas.microsoft.com/office/drawing/2014/main" id="{0EFCB425-FEE8-CA02-38ED-9E6AECF962A9}"/>
              </a:ext>
            </a:extLst>
          </p:cNvPr>
          <p:cNvSpPr txBox="1"/>
          <p:nvPr/>
        </p:nvSpPr>
        <p:spPr>
          <a:xfrm>
            <a:off x="6360340" y="6116643"/>
            <a:ext cx="5421664" cy="461665"/>
          </a:xfrm>
          <a:prstGeom prst="rect">
            <a:avLst/>
          </a:prstGeom>
          <a:noFill/>
        </p:spPr>
        <p:txBody>
          <a:bodyPr wrap="square">
            <a:spAutoFit/>
          </a:bodyPr>
          <a:lstStyle/>
          <a:p>
            <a:r>
              <a:rPr lang="he-IL" sz="2400" dirty="0">
                <a:latin typeface="Arial" panose="020B0604020202020204" pitchFamily="34" charset="0"/>
                <a:cs typeface="Arial" panose="020B0604020202020204" pitchFamily="34" charset="0"/>
              </a:rPr>
              <a:t>מחשבון המרה </a:t>
            </a:r>
            <a:r>
              <a:rPr lang="he-IL" sz="2400" dirty="0" err="1">
                <a:latin typeface="Arial" panose="020B0604020202020204" pitchFamily="34" charset="0"/>
                <a:cs typeface="Arial" panose="020B0604020202020204" pitchFamily="34" charset="0"/>
              </a:rPr>
              <a:t>לאופיואידים</a:t>
            </a:r>
            <a:r>
              <a:rPr lang="he-IL" sz="2400" dirty="0">
                <a:latin typeface="Arial" panose="020B0604020202020204" pitchFamily="34" charset="0"/>
                <a:cs typeface="Arial" panose="020B0604020202020204" pitchFamily="34" charset="0"/>
              </a:rPr>
              <a:t> הכולל </a:t>
            </a:r>
            <a:r>
              <a:rPr lang="he-IL" sz="2400" dirty="0" err="1">
                <a:latin typeface="Arial" panose="020B0604020202020204" pitchFamily="34" charset="0"/>
                <a:cs typeface="Arial" panose="020B0604020202020204" pitchFamily="34" charset="0"/>
              </a:rPr>
              <a:t>מתאדון</a:t>
            </a:r>
            <a:endParaRPr lang="he-IL" sz="2400" dirty="0"/>
          </a:p>
        </p:txBody>
      </p:sp>
    </p:spTree>
    <p:extLst>
      <p:ext uri="{BB962C8B-B14F-4D97-AF65-F5344CB8AC3E}">
        <p14:creationId xmlns:p14="http://schemas.microsoft.com/office/powerpoint/2010/main" val="1680130309"/>
      </p:ext>
    </p:extLst>
  </p:cSld>
  <p:clrMapOvr>
    <a:masterClrMapping/>
  </p:clrMapOvr>
  <mc:AlternateContent xmlns:mc="http://schemas.openxmlformats.org/markup-compatibility/2006" xmlns:p14="http://schemas.microsoft.com/office/powerpoint/2010/main">
    <mc:Choice Requires="p14">
      <p:transition spd="slow" p14:dur="2000" advTm="14430"/>
    </mc:Choice>
    <mc:Fallback xmlns="">
      <p:transition spd="slow" advTm="1443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1D2B3-570E-3FBF-75F3-2C3569E21CD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148496FC-1F44-B08E-FB65-07378B0FCB0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9D4931A8-E012-16CB-823A-1936717DA751}"/>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5F88E5AD-4519-7ACB-2DD5-5856FBDC1BC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מחשבונים</a:t>
            </a:r>
          </a:p>
        </p:txBody>
      </p:sp>
      <p:sp>
        <p:nvSpPr>
          <p:cNvPr id="8" name="תיבת טקסט 7">
            <a:extLst>
              <a:ext uri="{FF2B5EF4-FFF2-40B4-BE49-F238E27FC236}">
                <a16:creationId xmlns:a16="http://schemas.microsoft.com/office/drawing/2014/main" id="{552CE1FB-4C57-2E0B-B02A-9C27F726373E}"/>
              </a:ext>
            </a:extLst>
          </p:cNvPr>
          <p:cNvSpPr txBox="1"/>
          <p:nvPr/>
        </p:nvSpPr>
        <p:spPr>
          <a:xfrm>
            <a:off x="218485" y="1461299"/>
            <a:ext cx="4725716" cy="954107"/>
          </a:xfrm>
          <a:prstGeom prst="rect">
            <a:avLst/>
          </a:prstGeom>
          <a:noFill/>
        </p:spPr>
        <p:txBody>
          <a:bodyPr wrap="square">
            <a:spAutoFit/>
          </a:bodyPr>
          <a:lstStyle/>
          <a:p>
            <a:pPr algn="r" rtl="1"/>
            <a:r>
              <a:rPr lang="en-US" sz="2800" b="1" i="0" dirty="0">
                <a:solidFill>
                  <a:srgbClr val="8477FE"/>
                </a:solidFill>
                <a:effectLst/>
                <a:hlinkClick r:id="rId3">
                  <a:extLst>
                    <a:ext uri="{A12FA001-AC4F-418D-AE19-62706E023703}">
                      <ahyp:hlinkClr xmlns:ahyp="http://schemas.microsoft.com/office/drawing/2018/hyperlinkcolor" val="tx"/>
                    </a:ext>
                  </a:extLst>
                </a:hlinkClick>
              </a:rPr>
              <a:t>https://www.mdcalc.com/</a:t>
            </a:r>
            <a:endParaRPr lang="en-US" sz="2800" b="1" i="0" dirty="0">
              <a:solidFill>
                <a:srgbClr val="8477FE"/>
              </a:solidFill>
              <a:effectLst/>
            </a:endParaRPr>
          </a:p>
          <a:p>
            <a:pPr algn="r" rtl="1"/>
            <a:endParaRPr lang="he-IL" sz="2800" dirty="0">
              <a:solidFill>
                <a:srgbClr val="8477FE"/>
              </a:solidFill>
            </a:endParaRPr>
          </a:p>
        </p:txBody>
      </p:sp>
      <p:sp>
        <p:nvSpPr>
          <p:cNvPr id="5" name="תיבת טקסט 4">
            <a:extLst>
              <a:ext uri="{FF2B5EF4-FFF2-40B4-BE49-F238E27FC236}">
                <a16:creationId xmlns:a16="http://schemas.microsoft.com/office/drawing/2014/main" id="{AE6C6589-1DA3-E95D-9EFF-30DDD94F6078}"/>
              </a:ext>
            </a:extLst>
          </p:cNvPr>
          <p:cNvSpPr txBox="1"/>
          <p:nvPr/>
        </p:nvSpPr>
        <p:spPr>
          <a:xfrm>
            <a:off x="1587170" y="2140653"/>
            <a:ext cx="10038378" cy="2862322"/>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מחשבונים שימושיים למגוון נוסחאות:</a:t>
            </a:r>
          </a:p>
          <a:p>
            <a:pPr algn="r" rtl="1"/>
            <a:endParaRPr lang="he-IL" sz="2400" dirty="0">
              <a:latin typeface="Arial" panose="020B0604020202020204" pitchFamily="34" charset="0"/>
              <a:cs typeface="Arial" panose="020B0604020202020204" pitchFamily="34" charset="0"/>
            </a:endParaRP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eGFR</a:t>
            </a: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Calcium Correction for hypoalbuminemia</a:t>
            </a: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Steroid conversion</a:t>
            </a:r>
          </a:p>
          <a:p>
            <a:pPr marL="342900" indent="-342900" algn="r" rtl="1">
              <a:buFontTx/>
              <a:buChar char="-"/>
            </a:pPr>
            <a:endParaRPr lang="he-IL"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2038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AD8C1-45BF-5C5F-29E5-4E418A5ABD9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718844F5-9E84-0A20-32D1-077F4C6C63F1}"/>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141DF6B6-82ED-CF56-8CE7-72A25AF40EAE}"/>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465CA473-F72C-8722-37DF-EC03E8D403F6}"/>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הפסקת טיפול תרופתי- </a:t>
            </a:r>
            <a:r>
              <a:rPr lang="en-US" sz="4800" b="1" dirty="0"/>
              <a:t>Deprescribing</a:t>
            </a:r>
            <a:endParaRPr lang="he-IL" sz="4800" b="1" dirty="0"/>
          </a:p>
        </p:txBody>
      </p:sp>
      <p:sp>
        <p:nvSpPr>
          <p:cNvPr id="8" name="תיבת טקסט 7">
            <a:extLst>
              <a:ext uri="{FF2B5EF4-FFF2-40B4-BE49-F238E27FC236}">
                <a16:creationId xmlns:a16="http://schemas.microsoft.com/office/drawing/2014/main" id="{A03A5E71-2CA7-B05B-874F-D9D4CB890511}"/>
              </a:ext>
            </a:extLst>
          </p:cNvPr>
          <p:cNvSpPr txBox="1"/>
          <p:nvPr/>
        </p:nvSpPr>
        <p:spPr>
          <a:xfrm>
            <a:off x="5401883" y="1528894"/>
            <a:ext cx="6193971" cy="954107"/>
          </a:xfrm>
          <a:prstGeom prst="rect">
            <a:avLst/>
          </a:prstGeom>
          <a:noFill/>
        </p:spPr>
        <p:txBody>
          <a:bodyPr wrap="square">
            <a:spAutoFit/>
          </a:bodyPr>
          <a:lstStyle/>
          <a:p>
            <a:pPr algn="r" rtl="1"/>
            <a:r>
              <a:rPr lang="en-US" sz="2800" b="1" i="0" dirty="0">
                <a:solidFill>
                  <a:srgbClr val="107F8B"/>
                </a:solidFill>
                <a:effectLst/>
                <a:hlinkClick r:id="rId3"/>
              </a:rPr>
              <a:t>https://medstopper.com/</a:t>
            </a:r>
            <a:endParaRPr lang="en-US" sz="2800" b="1" dirty="0">
              <a:solidFill>
                <a:srgbClr val="107F8B"/>
              </a:solidFill>
            </a:endParaRPr>
          </a:p>
          <a:p>
            <a:pPr algn="r" rtl="1"/>
            <a:endParaRPr lang="en-US" sz="2800" b="1" i="0" dirty="0">
              <a:solidFill>
                <a:srgbClr val="107F8B"/>
              </a:solidFill>
              <a:effectLst/>
            </a:endParaRPr>
          </a:p>
        </p:txBody>
      </p:sp>
      <p:sp>
        <p:nvSpPr>
          <p:cNvPr id="5" name="תיבת טקסט 4">
            <a:extLst>
              <a:ext uri="{FF2B5EF4-FFF2-40B4-BE49-F238E27FC236}">
                <a16:creationId xmlns:a16="http://schemas.microsoft.com/office/drawing/2014/main" id="{7603D7B2-4A14-502C-F6C2-CF144FA7AA72}"/>
              </a:ext>
            </a:extLst>
          </p:cNvPr>
          <p:cNvSpPr txBox="1"/>
          <p:nvPr/>
        </p:nvSpPr>
        <p:spPr>
          <a:xfrm>
            <a:off x="1699328" y="2175025"/>
            <a:ext cx="10038378" cy="830997"/>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הנחיות להפסקת טיפול תרופתי בהתייחס למאפייני מטופל כגון שבריריות</a:t>
            </a:r>
          </a:p>
          <a:p>
            <a:pPr algn="r" rtl="1"/>
            <a:r>
              <a:rPr lang="he-IL" sz="2400" dirty="0">
                <a:latin typeface="Arial" panose="020B0604020202020204" pitchFamily="34" charset="0"/>
                <a:cs typeface="Arial" panose="020B0604020202020204" pitchFamily="34" charset="0"/>
              </a:rPr>
              <a:t>מאפשר לבנות תכנית צעד אחרי צעד</a:t>
            </a:r>
          </a:p>
        </p:txBody>
      </p:sp>
      <p:pic>
        <p:nvPicPr>
          <p:cNvPr id="7" name="תמונה 6">
            <a:extLst>
              <a:ext uri="{FF2B5EF4-FFF2-40B4-BE49-F238E27FC236}">
                <a16:creationId xmlns:a16="http://schemas.microsoft.com/office/drawing/2014/main" id="{79662D9E-D15E-582C-98D1-27F62285964D}"/>
              </a:ext>
            </a:extLst>
          </p:cNvPr>
          <p:cNvPicPr>
            <a:picLocks noChangeAspect="1"/>
          </p:cNvPicPr>
          <p:nvPr/>
        </p:nvPicPr>
        <p:blipFill>
          <a:blip r:embed="rId4"/>
          <a:stretch>
            <a:fillRect/>
          </a:stretch>
        </p:blipFill>
        <p:spPr>
          <a:xfrm>
            <a:off x="121381" y="2911378"/>
            <a:ext cx="6872435" cy="3728868"/>
          </a:xfrm>
          <a:prstGeom prst="rect">
            <a:avLst/>
          </a:prstGeom>
        </p:spPr>
      </p:pic>
    </p:spTree>
    <p:extLst>
      <p:ext uri="{BB962C8B-B14F-4D97-AF65-F5344CB8AC3E}">
        <p14:creationId xmlns:p14="http://schemas.microsoft.com/office/powerpoint/2010/main" val="2943582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38733-4BAE-44BB-87CE-DFE237E16F8B}"/>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2719A343-85DC-4681-4FAB-C2FCFEC7246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754B8EDE-F710-9673-7F94-84F58ECFBACD}"/>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94DE3CC1-7F93-E5B5-C4D1-6BD93B8053C3}"/>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err="1"/>
              <a:t>פרוגנוסטיקציה</a:t>
            </a:r>
            <a:endParaRPr lang="he-IL" sz="4800" b="1" dirty="0"/>
          </a:p>
        </p:txBody>
      </p:sp>
      <p:sp>
        <p:nvSpPr>
          <p:cNvPr id="6" name="תיבת טקסט 5">
            <a:extLst>
              <a:ext uri="{FF2B5EF4-FFF2-40B4-BE49-F238E27FC236}">
                <a16:creationId xmlns:a16="http://schemas.microsoft.com/office/drawing/2014/main" id="{1B273DEC-CF9A-ADDA-39BB-FC7993DB51A5}"/>
              </a:ext>
            </a:extLst>
          </p:cNvPr>
          <p:cNvSpPr txBox="1"/>
          <p:nvPr/>
        </p:nvSpPr>
        <p:spPr>
          <a:xfrm>
            <a:off x="5828288" y="1547030"/>
            <a:ext cx="6105440" cy="830997"/>
          </a:xfrm>
          <a:prstGeom prst="rect">
            <a:avLst/>
          </a:prstGeom>
          <a:noFill/>
        </p:spPr>
        <p:txBody>
          <a:bodyPr wrap="square">
            <a:spAutoFit/>
          </a:bodyPr>
          <a:lstStyle/>
          <a:p>
            <a:r>
              <a:rPr lang="he-IL" sz="2400" b="1" dirty="0">
                <a:hlinkClick r:id="rId3"/>
              </a:rPr>
              <a:t>https://eprognosis.ucsf.edu/index.php</a:t>
            </a:r>
            <a:endParaRPr lang="he-IL" sz="2400" b="1" dirty="0"/>
          </a:p>
          <a:p>
            <a:endParaRPr lang="he-IL" sz="2400" b="1" dirty="0"/>
          </a:p>
        </p:txBody>
      </p:sp>
      <p:sp>
        <p:nvSpPr>
          <p:cNvPr id="8" name="תיבת טקסט 7">
            <a:extLst>
              <a:ext uri="{FF2B5EF4-FFF2-40B4-BE49-F238E27FC236}">
                <a16:creationId xmlns:a16="http://schemas.microsoft.com/office/drawing/2014/main" id="{9887D918-A273-9C2B-4CD7-04546B003FC8}"/>
              </a:ext>
            </a:extLst>
          </p:cNvPr>
          <p:cNvSpPr txBox="1"/>
          <p:nvPr/>
        </p:nvSpPr>
        <p:spPr>
          <a:xfrm>
            <a:off x="5828288" y="4686740"/>
            <a:ext cx="6601078" cy="461665"/>
          </a:xfrm>
          <a:prstGeom prst="rect">
            <a:avLst/>
          </a:prstGeom>
          <a:noFill/>
        </p:spPr>
        <p:txBody>
          <a:bodyPr wrap="square">
            <a:spAutoFit/>
          </a:bodyPr>
          <a:lstStyle/>
          <a:p>
            <a:r>
              <a:rPr lang="en-US" sz="2400" b="1" dirty="0">
                <a:hlinkClick r:id="rId4"/>
              </a:rPr>
              <a:t>https://www.mdapp.co/palliative-care/</a:t>
            </a:r>
            <a:endParaRPr lang="he-IL" sz="2400" b="1" dirty="0"/>
          </a:p>
        </p:txBody>
      </p:sp>
      <p:sp>
        <p:nvSpPr>
          <p:cNvPr id="10" name="תיבת טקסט 9">
            <a:extLst>
              <a:ext uri="{FF2B5EF4-FFF2-40B4-BE49-F238E27FC236}">
                <a16:creationId xmlns:a16="http://schemas.microsoft.com/office/drawing/2014/main" id="{977F0DD3-8D9D-6F20-0302-4F518BBA8207}"/>
              </a:ext>
            </a:extLst>
          </p:cNvPr>
          <p:cNvSpPr txBox="1"/>
          <p:nvPr/>
        </p:nvSpPr>
        <p:spPr>
          <a:xfrm>
            <a:off x="1359462" y="2310149"/>
            <a:ext cx="10363873" cy="1938992"/>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כלים שימושיים מטעם אוניברסיטת </a:t>
            </a:r>
            <a:r>
              <a:rPr lang="en-US" sz="2400" dirty="0">
                <a:latin typeface="Arial" panose="020B0604020202020204" pitchFamily="34" charset="0"/>
                <a:cs typeface="Arial" panose="020B0604020202020204" pitchFamily="34" charset="0"/>
              </a:rPr>
              <a:t>UCSF</a:t>
            </a:r>
            <a:endParaRPr lang="he-IL" sz="2400" dirty="0">
              <a:latin typeface="Arial" panose="020B0604020202020204" pitchFamily="34" charset="0"/>
              <a:cs typeface="Arial" panose="020B0604020202020204" pitchFamily="34" charset="0"/>
            </a:endParaRPr>
          </a:p>
          <a:p>
            <a:pPr algn="r" rtl="1"/>
            <a:r>
              <a:rPr lang="he-IL" sz="2400" dirty="0">
                <a:latin typeface="Arial" panose="020B0604020202020204" pitchFamily="34" charset="0"/>
                <a:cs typeface="Arial" panose="020B0604020202020204" pitchFamily="34" charset="0"/>
              </a:rPr>
              <a:t>-מסייע בניבוי </a:t>
            </a:r>
            <a:r>
              <a:rPr lang="en-US" sz="2400" dirty="0">
                <a:latin typeface="Arial" panose="020B0604020202020204" pitchFamily="34" charset="0"/>
                <a:cs typeface="Arial" panose="020B0604020202020204" pitchFamily="34" charset="0"/>
              </a:rPr>
              <a:t>Time to Benefit</a:t>
            </a:r>
            <a:r>
              <a:rPr lang="he-IL" sz="2400" dirty="0">
                <a:latin typeface="Arial" panose="020B0604020202020204" pitchFamily="34" charset="0"/>
                <a:cs typeface="Arial" panose="020B0604020202020204" pitchFamily="34" charset="0"/>
              </a:rPr>
              <a:t> מבדיקות שונות. </a:t>
            </a:r>
          </a:p>
          <a:p>
            <a:pPr algn="r" rtl="1"/>
            <a:r>
              <a:rPr lang="he-IL" sz="2400" dirty="0">
                <a:latin typeface="Arial" panose="020B0604020202020204" pitchFamily="34" charset="0"/>
                <a:cs typeface="Arial" panose="020B0604020202020204" pitchFamily="34" charset="0"/>
              </a:rPr>
              <a:t>- משקלל את סיכויי ההישרדות של מטופל בשנה הקרובה דרך מחלה עיקרית, אומדן תפקוד, מין, אלבומין, </a:t>
            </a:r>
            <a:r>
              <a:rPr lang="he-IL" sz="2400" dirty="0" err="1">
                <a:latin typeface="Arial" panose="020B0604020202020204" pitchFamily="34" charset="0"/>
                <a:cs typeface="Arial" panose="020B0604020202020204" pitchFamily="34" charset="0"/>
              </a:rPr>
              <a:t>קריאטנין</a:t>
            </a:r>
            <a:r>
              <a:rPr lang="he-IL" sz="2400" dirty="0">
                <a:latin typeface="Arial" panose="020B0604020202020204" pitchFamily="34" charset="0"/>
                <a:cs typeface="Arial" panose="020B0604020202020204" pitchFamily="34" charset="0"/>
              </a:rPr>
              <a:t> וכדומה. </a:t>
            </a:r>
            <a:endParaRPr lang="en-US" sz="2400" dirty="0">
              <a:latin typeface="Arial" panose="020B0604020202020204" pitchFamily="34" charset="0"/>
              <a:cs typeface="Arial" panose="020B0604020202020204" pitchFamily="34" charset="0"/>
            </a:endParaRPr>
          </a:p>
          <a:p>
            <a:pPr algn="r" rtl="1"/>
            <a:r>
              <a:rPr lang="he-IL" sz="2400" dirty="0">
                <a:latin typeface="Arial" panose="020B0604020202020204" pitchFamily="34" charset="0"/>
                <a:cs typeface="Arial" panose="020B0604020202020204" pitchFamily="34" charset="0"/>
              </a:rPr>
              <a:t>- מיומנויות תקשורת לתיווך מידע פרוגנוסטי בסגנון </a:t>
            </a:r>
            <a:r>
              <a:rPr lang="en-US" sz="2400" dirty="0">
                <a:latin typeface="Arial" panose="020B0604020202020204" pitchFamily="34" charset="0"/>
                <a:cs typeface="Arial" panose="020B0604020202020204" pitchFamily="34" charset="0"/>
              </a:rPr>
              <a:t>ASK</a:t>
            </a:r>
            <a:r>
              <a:rPr lang="he-IL"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ASK-TELL</a:t>
            </a:r>
            <a:r>
              <a:rPr lang="he-IL" sz="2400" dirty="0">
                <a:latin typeface="Arial" panose="020B0604020202020204" pitchFamily="34" charset="0"/>
                <a:cs typeface="Arial" panose="020B0604020202020204" pitchFamily="34" charset="0"/>
              </a:rPr>
              <a:t> </a:t>
            </a:r>
          </a:p>
        </p:txBody>
      </p:sp>
      <p:sp>
        <p:nvSpPr>
          <p:cNvPr id="7" name="תיבת טקסט 6">
            <a:extLst>
              <a:ext uri="{FF2B5EF4-FFF2-40B4-BE49-F238E27FC236}">
                <a16:creationId xmlns:a16="http://schemas.microsoft.com/office/drawing/2014/main" id="{76258939-69E4-9697-BD11-F2B8FC2208F4}"/>
              </a:ext>
            </a:extLst>
          </p:cNvPr>
          <p:cNvSpPr txBox="1"/>
          <p:nvPr/>
        </p:nvSpPr>
        <p:spPr>
          <a:xfrm>
            <a:off x="4056744" y="5401338"/>
            <a:ext cx="7576458" cy="461665"/>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גישה נוחה למחשבון </a:t>
            </a:r>
            <a:r>
              <a:rPr lang="en-US" sz="2400" dirty="0">
                <a:latin typeface="Arial" panose="020B0604020202020204" pitchFamily="34" charset="0"/>
                <a:cs typeface="Arial" panose="020B0604020202020204" pitchFamily="34" charset="0"/>
              </a:rPr>
              <a:t>PPI- palliative prognostic index</a:t>
            </a:r>
            <a:endParaRPr lang="he-IL" sz="2400" dirty="0"/>
          </a:p>
        </p:txBody>
      </p:sp>
    </p:spTree>
    <p:extLst>
      <p:ext uri="{BB962C8B-B14F-4D97-AF65-F5344CB8AC3E}">
        <p14:creationId xmlns:p14="http://schemas.microsoft.com/office/powerpoint/2010/main" val="2893675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FF86-C273-4066-D36D-EE5418E4660F}"/>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23B4B75-76C2-AA06-A08D-907397ADBDE0}"/>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DFF7570D-BF29-9F03-BD6E-941E163068B9}"/>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CA5FB73F-6000-164F-5583-1115576730E9}"/>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תקשורת</a:t>
            </a:r>
          </a:p>
        </p:txBody>
      </p:sp>
      <p:sp>
        <p:nvSpPr>
          <p:cNvPr id="6" name="תיבת טקסט 5">
            <a:extLst>
              <a:ext uri="{FF2B5EF4-FFF2-40B4-BE49-F238E27FC236}">
                <a16:creationId xmlns:a16="http://schemas.microsoft.com/office/drawing/2014/main" id="{2120B81C-F2CA-148B-5BBE-0FB576670AD3}"/>
              </a:ext>
            </a:extLst>
          </p:cNvPr>
          <p:cNvSpPr txBox="1"/>
          <p:nvPr/>
        </p:nvSpPr>
        <p:spPr>
          <a:xfrm>
            <a:off x="7760262" y="1547030"/>
            <a:ext cx="4173466" cy="830997"/>
          </a:xfrm>
          <a:prstGeom prst="rect">
            <a:avLst/>
          </a:prstGeom>
          <a:noFill/>
        </p:spPr>
        <p:txBody>
          <a:bodyPr wrap="square">
            <a:spAutoFit/>
          </a:bodyPr>
          <a:lstStyle/>
          <a:p>
            <a:r>
              <a:rPr lang="en-US" sz="2400" b="1" dirty="0">
                <a:solidFill>
                  <a:srgbClr val="8477FE"/>
                </a:solidFill>
                <a:hlinkClick r:id="rId3">
                  <a:extLst>
                    <a:ext uri="{A12FA001-AC4F-418D-AE19-62706E023703}">
                      <ahyp:hlinkClr xmlns:ahyp="http://schemas.microsoft.com/office/drawing/2018/hyperlinkcolor" val="tx"/>
                    </a:ext>
                  </a:extLst>
                </a:hlinkClick>
              </a:rPr>
              <a:t>https://www.vitaltalk.org/</a:t>
            </a:r>
            <a:endParaRPr lang="he-IL" sz="2400" b="1" dirty="0">
              <a:solidFill>
                <a:srgbClr val="8477FE"/>
              </a:solidFill>
            </a:endParaRPr>
          </a:p>
          <a:p>
            <a:endParaRPr lang="he-IL" sz="2400" b="1" dirty="0">
              <a:solidFill>
                <a:srgbClr val="8477FE"/>
              </a:solidFill>
            </a:endParaRPr>
          </a:p>
        </p:txBody>
      </p:sp>
      <p:sp>
        <p:nvSpPr>
          <p:cNvPr id="10" name="תיבת טקסט 9">
            <a:extLst>
              <a:ext uri="{FF2B5EF4-FFF2-40B4-BE49-F238E27FC236}">
                <a16:creationId xmlns:a16="http://schemas.microsoft.com/office/drawing/2014/main" id="{489DB2B2-45AC-B417-4326-EB7E68692425}"/>
              </a:ext>
            </a:extLst>
          </p:cNvPr>
          <p:cNvSpPr txBox="1"/>
          <p:nvPr/>
        </p:nvSpPr>
        <p:spPr>
          <a:xfrm>
            <a:off x="1359462" y="2310149"/>
            <a:ext cx="10363873" cy="1569660"/>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כלים לתיווך מידע רפואי, ניהול שיחות קשות, בשורה מרה ומיומנויות תקשורת למטפלים.</a:t>
            </a:r>
          </a:p>
          <a:p>
            <a:pPr algn="r" rtl="1"/>
            <a:r>
              <a:rPr lang="he-IL" sz="2400" dirty="0">
                <a:latin typeface="Arial" panose="020B0604020202020204" pitchFamily="34" charset="0"/>
                <a:cs typeface="Arial" panose="020B0604020202020204" pitchFamily="34" charset="0"/>
              </a:rPr>
              <a:t>קיימת אפליקציה בנוסף לאתר. </a:t>
            </a:r>
          </a:p>
          <a:p>
            <a:pPr algn="r" rtl="1"/>
            <a:r>
              <a:rPr lang="he-IL" sz="2400" dirty="0">
                <a:latin typeface="Arial" panose="020B0604020202020204" pitchFamily="34" charset="0"/>
                <a:cs typeface="Arial" panose="020B0604020202020204" pitchFamily="34" charset="0"/>
              </a:rPr>
              <a:t>מידע נגיש חלקית בחינם.</a:t>
            </a:r>
          </a:p>
          <a:p>
            <a:pPr algn="r" rtl="1"/>
            <a:r>
              <a:rPr lang="he-IL" sz="2400" dirty="0">
                <a:latin typeface="Arial" panose="020B0604020202020204" pitchFamily="34" charset="0"/>
                <a:cs typeface="Arial" panose="020B0604020202020204" pitchFamily="34" charset="0"/>
              </a:rPr>
              <a:t> </a:t>
            </a:r>
          </a:p>
        </p:txBody>
      </p:sp>
      <p:pic>
        <p:nvPicPr>
          <p:cNvPr id="5" name="Picture 4" descr="Navigating Communication with Seriously ...">
            <a:extLst>
              <a:ext uri="{FF2B5EF4-FFF2-40B4-BE49-F238E27FC236}">
                <a16:creationId xmlns:a16="http://schemas.microsoft.com/office/drawing/2014/main" id="{AAE2D8A5-DDC7-15BE-85EA-A51A6C5F9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462" y="3315258"/>
            <a:ext cx="2062427" cy="309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864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1CA97-9B24-A43E-8C21-B30A10F61DF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92B1391E-6586-5C8D-3D33-E89A6150A82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BE560830-F757-6E87-277C-1713BF322F83}"/>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96A52A1B-D27E-6B78-3F6E-5ED638EAD1E5}"/>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הנגשת מידע למטופלים</a:t>
            </a:r>
          </a:p>
        </p:txBody>
      </p:sp>
      <p:sp>
        <p:nvSpPr>
          <p:cNvPr id="7" name="תיבת טקסט 6">
            <a:extLst>
              <a:ext uri="{FF2B5EF4-FFF2-40B4-BE49-F238E27FC236}">
                <a16:creationId xmlns:a16="http://schemas.microsoft.com/office/drawing/2014/main" id="{4FBC1E8D-1643-AA82-75EC-EBBC30B7EFE8}"/>
              </a:ext>
            </a:extLst>
          </p:cNvPr>
          <p:cNvSpPr txBox="1"/>
          <p:nvPr/>
        </p:nvSpPr>
        <p:spPr>
          <a:xfrm>
            <a:off x="602343" y="1598161"/>
            <a:ext cx="10934875" cy="1569660"/>
          </a:xfrm>
          <a:prstGeom prst="rect">
            <a:avLst/>
          </a:prstGeom>
          <a:noFill/>
        </p:spPr>
        <p:txBody>
          <a:bodyPr wrap="square">
            <a:spAutoFit/>
          </a:bodyPr>
          <a:lstStyle/>
          <a:p>
            <a:pPr algn="r" rtl="1"/>
            <a:r>
              <a:rPr lang="en-US" sz="2400" b="1" i="0" dirty="0">
                <a:solidFill>
                  <a:srgbClr val="107F8B"/>
                </a:solidFill>
                <a:effectLst/>
                <a:hlinkClick r:id="rId3"/>
              </a:rPr>
              <a:t>https://getpalliativecare.org/</a:t>
            </a:r>
            <a:endParaRPr lang="en-US" sz="2400" b="1" i="0" dirty="0">
              <a:solidFill>
                <a:srgbClr val="107F8B"/>
              </a:solidFill>
              <a:effectLst/>
            </a:endParaRPr>
          </a:p>
          <a:p>
            <a:pPr algn="r" rtl="1"/>
            <a:endParaRPr lang="en-US" sz="2400" b="1" i="0" dirty="0">
              <a:solidFill>
                <a:srgbClr val="107F8B"/>
              </a:solidFill>
              <a:effectLst/>
            </a:endParaRPr>
          </a:p>
          <a:p>
            <a:pPr algn="r" rtl="1"/>
            <a:r>
              <a:rPr lang="he-IL" sz="2400" dirty="0"/>
              <a:t>מכיל מידע קריא ונוח כמו פליירים על טיפול פליאטיבי במחלות שונות, חלקו זמין בקבצי </a:t>
            </a:r>
            <a:r>
              <a:rPr lang="en-US" sz="2400" dirty="0"/>
              <a:t>PDF</a:t>
            </a:r>
            <a:r>
              <a:rPr lang="he-IL" sz="2400" dirty="0"/>
              <a:t> עבור הקהל הרחב. </a:t>
            </a:r>
            <a:r>
              <a:rPr lang="he-IL" sz="2400" b="1" dirty="0"/>
              <a:t>מחולק לפי מחלות.</a:t>
            </a:r>
          </a:p>
        </p:txBody>
      </p:sp>
      <p:sp>
        <p:nvSpPr>
          <p:cNvPr id="8" name="תיבת טקסט 7">
            <a:extLst>
              <a:ext uri="{FF2B5EF4-FFF2-40B4-BE49-F238E27FC236}">
                <a16:creationId xmlns:a16="http://schemas.microsoft.com/office/drawing/2014/main" id="{C996FFDC-ED99-FFD0-02B8-6CE73CB47DA9}"/>
              </a:ext>
            </a:extLst>
          </p:cNvPr>
          <p:cNvSpPr txBox="1"/>
          <p:nvPr/>
        </p:nvSpPr>
        <p:spPr>
          <a:xfrm>
            <a:off x="6224798" y="3644011"/>
            <a:ext cx="6105440" cy="830997"/>
          </a:xfrm>
          <a:prstGeom prst="rect">
            <a:avLst/>
          </a:prstGeom>
          <a:noFill/>
        </p:spPr>
        <p:txBody>
          <a:bodyPr wrap="square">
            <a:spAutoFit/>
          </a:bodyPr>
          <a:lstStyle/>
          <a:p>
            <a:r>
              <a:rPr lang="he-IL" sz="2400" b="1" dirty="0">
                <a:hlinkClick r:id="rId4"/>
              </a:rPr>
              <a:t>https://sciencebasedmedicine.org/</a:t>
            </a:r>
            <a:endParaRPr lang="he-IL" sz="2400" b="1" dirty="0"/>
          </a:p>
          <a:p>
            <a:endParaRPr lang="he-IL" sz="2400" b="1" dirty="0"/>
          </a:p>
        </p:txBody>
      </p:sp>
      <p:sp>
        <p:nvSpPr>
          <p:cNvPr id="10" name="תיבת טקסט 9">
            <a:extLst>
              <a:ext uri="{FF2B5EF4-FFF2-40B4-BE49-F238E27FC236}">
                <a16:creationId xmlns:a16="http://schemas.microsoft.com/office/drawing/2014/main" id="{E20BD380-94C0-31A9-2FEF-8DAC2A80B0CB}"/>
              </a:ext>
            </a:extLst>
          </p:cNvPr>
          <p:cNvSpPr txBox="1"/>
          <p:nvPr/>
        </p:nvSpPr>
        <p:spPr>
          <a:xfrm>
            <a:off x="2449405" y="4475008"/>
            <a:ext cx="8980135" cy="461665"/>
          </a:xfrm>
          <a:prstGeom prst="rect">
            <a:avLst/>
          </a:prstGeom>
          <a:noFill/>
        </p:spPr>
        <p:txBody>
          <a:bodyPr wrap="square">
            <a:spAutoFit/>
          </a:bodyPr>
          <a:lstStyle/>
          <a:p>
            <a:pPr algn="r" rtl="1"/>
            <a:r>
              <a:rPr lang="he-IL" sz="2400" dirty="0"/>
              <a:t>מידע מבוסס ראיות בנוגע למיתוסים נפוצים, </a:t>
            </a:r>
            <a:r>
              <a:rPr lang="en-US" sz="2400" dirty="0"/>
              <a:t>Fake news</a:t>
            </a:r>
            <a:r>
              <a:rPr lang="he-IL" sz="2400" dirty="0"/>
              <a:t> ועוד</a:t>
            </a:r>
          </a:p>
        </p:txBody>
      </p:sp>
    </p:spTree>
    <p:extLst>
      <p:ext uri="{BB962C8B-B14F-4D97-AF65-F5344CB8AC3E}">
        <p14:creationId xmlns:p14="http://schemas.microsoft.com/office/powerpoint/2010/main" val="1710930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F853-55E5-E58E-677C-C4436E82470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078C3A2-18C6-59C7-AD4C-159A08B2CBD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6E19A377-7DEA-90DA-51AD-2948FB292B6E}"/>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78BEB3D4-A51D-A038-3C0F-E0A0B7B6A51B}"/>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מדיות שונות</a:t>
            </a:r>
          </a:p>
        </p:txBody>
      </p:sp>
      <p:sp>
        <p:nvSpPr>
          <p:cNvPr id="7" name="תיבת טקסט 6">
            <a:extLst>
              <a:ext uri="{FF2B5EF4-FFF2-40B4-BE49-F238E27FC236}">
                <a16:creationId xmlns:a16="http://schemas.microsoft.com/office/drawing/2014/main" id="{1DDC0AF8-4FDE-CA4E-DE41-1B291E2B527F}"/>
              </a:ext>
            </a:extLst>
          </p:cNvPr>
          <p:cNvSpPr txBox="1"/>
          <p:nvPr/>
        </p:nvSpPr>
        <p:spPr>
          <a:xfrm>
            <a:off x="5431778" y="1611766"/>
            <a:ext cx="6105440" cy="461665"/>
          </a:xfrm>
          <a:prstGeom prst="rect">
            <a:avLst/>
          </a:prstGeom>
          <a:noFill/>
        </p:spPr>
        <p:txBody>
          <a:bodyPr wrap="square">
            <a:spAutoFit/>
          </a:bodyPr>
          <a:lstStyle/>
          <a:p>
            <a:pPr algn="r" rtl="1"/>
            <a:r>
              <a:rPr lang="he-IL" sz="2400" b="1" dirty="0">
                <a:solidFill>
                  <a:srgbClr val="107F8B"/>
                </a:solidFill>
              </a:rPr>
              <a:t>ערוצי </a:t>
            </a:r>
            <a:r>
              <a:rPr lang="en-US" sz="2400" b="1" i="0" dirty="0">
                <a:solidFill>
                  <a:srgbClr val="107F8B"/>
                </a:solidFill>
                <a:effectLst/>
              </a:rPr>
              <a:t>:You tube</a:t>
            </a:r>
            <a:endParaRPr lang="he-IL" sz="2400" dirty="0"/>
          </a:p>
        </p:txBody>
      </p:sp>
      <p:sp>
        <p:nvSpPr>
          <p:cNvPr id="11" name="תיבת טקסט 10">
            <a:extLst>
              <a:ext uri="{FF2B5EF4-FFF2-40B4-BE49-F238E27FC236}">
                <a16:creationId xmlns:a16="http://schemas.microsoft.com/office/drawing/2014/main" id="{44290B61-F4FF-D25B-2525-FD42DAB75713}"/>
              </a:ext>
            </a:extLst>
          </p:cNvPr>
          <p:cNvSpPr txBox="1"/>
          <p:nvPr/>
        </p:nvSpPr>
        <p:spPr>
          <a:xfrm>
            <a:off x="5569342" y="2162024"/>
            <a:ext cx="6105440" cy="5632311"/>
          </a:xfrm>
          <a:prstGeom prst="rect">
            <a:avLst/>
          </a:prstGeom>
          <a:noFill/>
        </p:spPr>
        <p:txBody>
          <a:bodyPr wrap="square">
            <a:spAutoFit/>
          </a:bodyPr>
          <a:lstStyle/>
          <a:p>
            <a:pPr marL="285750" indent="-28575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מרכז תום</a:t>
            </a:r>
            <a:r>
              <a:rPr lang="en-US" sz="2400" dirty="0">
                <a:latin typeface="Arial" panose="020B0604020202020204" pitchFamily="34" charset="0"/>
                <a:cs typeface="Arial" panose="020B0604020202020204" pitchFamily="34" charset="0"/>
              </a:rPr>
              <a:t>CDEL –</a:t>
            </a:r>
          </a:p>
          <a:p>
            <a:pPr marL="285750" indent="-285750" algn="r" rtl="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Friday chalk talk- palliative care</a:t>
            </a:r>
          </a:p>
          <a:p>
            <a:pPr marL="285750" indent="-285750" algn="r" rtl="1">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Pallimed</a:t>
            </a:r>
            <a:endParaRPr lang="he-IL" sz="2400" dirty="0">
              <a:latin typeface="Arial" panose="020B0604020202020204" pitchFamily="34" charset="0"/>
              <a:cs typeface="Arial" panose="020B0604020202020204" pitchFamily="34" charset="0"/>
            </a:endParaRPr>
          </a:p>
          <a:p>
            <a:pPr marL="285750" indent="-28575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צבר רפואה</a:t>
            </a:r>
          </a:p>
          <a:p>
            <a:pPr algn="r" rtl="1">
              <a:lnSpc>
                <a:spcPct val="150000"/>
              </a:lnSpc>
            </a:pPr>
            <a:r>
              <a:rPr lang="he-IL" sz="2400" b="1" dirty="0" err="1">
                <a:solidFill>
                  <a:srgbClr val="107F8B"/>
                </a:solidFill>
                <a:latin typeface="Arial" panose="020B0604020202020204" pitchFamily="34" charset="0"/>
                <a:cs typeface="Arial" panose="020B0604020202020204" pitchFamily="34" charset="0"/>
              </a:rPr>
              <a:t>פודקאסטים</a:t>
            </a:r>
            <a:r>
              <a:rPr lang="he-IL" sz="2400" b="1" dirty="0">
                <a:solidFill>
                  <a:srgbClr val="107F8B"/>
                </a:solidFill>
                <a:latin typeface="Arial" panose="020B0604020202020204" pitchFamily="34" charset="0"/>
                <a:cs typeface="Arial" panose="020B0604020202020204" pitchFamily="34" charset="0"/>
              </a:rPr>
              <a:t>:</a:t>
            </a:r>
            <a:endParaRPr lang="en-US" sz="2400" b="1" dirty="0">
              <a:solidFill>
                <a:srgbClr val="107F8B"/>
              </a:solidFill>
              <a:latin typeface="Arial" panose="020B0604020202020204" pitchFamily="34" charset="0"/>
              <a:cs typeface="Arial" panose="020B0604020202020204" pitchFamily="34" charset="0"/>
            </a:endParaRPr>
          </a:p>
          <a:p>
            <a:pPr marL="285750" indent="-285750" algn="r" rtl="1">
              <a:lnSpc>
                <a:spcPct val="150000"/>
              </a:lnSpc>
              <a:buFont typeface="Arial" panose="020B0604020202020204" pitchFamily="34" charset="0"/>
              <a:buChar char="•"/>
            </a:pPr>
            <a:r>
              <a:rPr lang="en-US" sz="2400" b="1" dirty="0" err="1">
                <a:solidFill>
                  <a:srgbClr val="8477FE"/>
                </a:solidFill>
                <a:latin typeface="Arial" panose="020B0604020202020204" pitchFamily="34" charset="0"/>
                <a:cs typeface="Arial" panose="020B0604020202020204" pitchFamily="34" charset="0"/>
              </a:rPr>
              <a:t>Geripal</a:t>
            </a:r>
            <a:r>
              <a:rPr lang="he-IL" sz="2400" b="1" dirty="0">
                <a:solidFill>
                  <a:srgbClr val="8477FE"/>
                </a:solidFill>
                <a:latin typeface="Arial" panose="020B0604020202020204" pitchFamily="34" charset="0"/>
                <a:cs typeface="Arial" panose="020B0604020202020204" pitchFamily="34" charset="0"/>
              </a:rPr>
              <a:t> (גם בניוזלטר עם תמלול)</a:t>
            </a:r>
            <a:endParaRPr lang="en-US" sz="2400" b="1" dirty="0">
              <a:solidFill>
                <a:srgbClr val="8477FE"/>
              </a:solidFill>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r>
              <a:rPr lang="he-IL" sz="2400" b="1" dirty="0">
                <a:latin typeface="Arial" panose="020B0604020202020204" pitchFamily="34" charset="0"/>
                <a:cs typeface="Arial" panose="020B0604020202020204" pitchFamily="34" charset="0"/>
              </a:rPr>
              <a:t>סוף הדרך- עינת גוטפריד ושרית אופק</a:t>
            </a: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algn="r" rtl="1"/>
            <a:endParaRPr lang="en-US" sz="2400" dirty="0">
              <a:latin typeface="Arial" panose="020B0604020202020204" pitchFamily="34" charset="0"/>
              <a:cs typeface="Arial" panose="020B0604020202020204" pitchFamily="34" charset="0"/>
            </a:endParaRPr>
          </a:p>
        </p:txBody>
      </p:sp>
      <p:sp>
        <p:nvSpPr>
          <p:cNvPr id="13" name="תיבת טקסט 12">
            <a:extLst>
              <a:ext uri="{FF2B5EF4-FFF2-40B4-BE49-F238E27FC236}">
                <a16:creationId xmlns:a16="http://schemas.microsoft.com/office/drawing/2014/main" id="{3C42ACBC-B817-78B4-FECB-9C31BED7D3AC}"/>
              </a:ext>
            </a:extLst>
          </p:cNvPr>
          <p:cNvSpPr txBox="1"/>
          <p:nvPr/>
        </p:nvSpPr>
        <p:spPr>
          <a:xfrm>
            <a:off x="80919" y="5988369"/>
            <a:ext cx="3018331" cy="577850"/>
          </a:xfrm>
          <a:prstGeom prst="rect">
            <a:avLst/>
          </a:prstGeom>
          <a:noFill/>
        </p:spPr>
        <p:txBody>
          <a:bodyPr wrap="square">
            <a:spAutoFit/>
          </a:bodyPr>
          <a:lstStyle/>
          <a:p>
            <a:pPr algn="r" rtl="1">
              <a:lnSpc>
                <a:spcPct val="150000"/>
              </a:lnSpc>
            </a:pPr>
            <a:r>
              <a:rPr lang="he-IL" sz="2400" b="1" dirty="0">
                <a:solidFill>
                  <a:srgbClr val="107F8B"/>
                </a:solidFill>
                <a:latin typeface="Arial" panose="020B0604020202020204" pitchFamily="34" charset="0"/>
                <a:cs typeface="Arial" panose="020B0604020202020204" pitchFamily="34" charset="0"/>
              </a:rPr>
              <a:t>ועוד שלל אפשרויות... </a:t>
            </a:r>
            <a:endParaRPr lang="en-US" sz="2400" b="1" dirty="0">
              <a:solidFill>
                <a:srgbClr val="107F8B"/>
              </a:solidFill>
              <a:latin typeface="Arial" panose="020B0604020202020204" pitchFamily="34" charset="0"/>
              <a:cs typeface="Arial" panose="020B0604020202020204" pitchFamily="34" charset="0"/>
            </a:endParaRPr>
          </a:p>
        </p:txBody>
      </p:sp>
      <p:sp>
        <p:nvSpPr>
          <p:cNvPr id="6" name="תיבת טקסט 5">
            <a:extLst>
              <a:ext uri="{FF2B5EF4-FFF2-40B4-BE49-F238E27FC236}">
                <a16:creationId xmlns:a16="http://schemas.microsoft.com/office/drawing/2014/main" id="{794E3FF6-5BBE-D487-D802-3263FB5911FF}"/>
              </a:ext>
            </a:extLst>
          </p:cNvPr>
          <p:cNvSpPr txBox="1"/>
          <p:nvPr/>
        </p:nvSpPr>
        <p:spPr>
          <a:xfrm>
            <a:off x="-2173514" y="1611766"/>
            <a:ext cx="6103256" cy="830997"/>
          </a:xfrm>
          <a:prstGeom prst="rect">
            <a:avLst/>
          </a:prstGeom>
          <a:noFill/>
        </p:spPr>
        <p:txBody>
          <a:bodyPr wrap="square">
            <a:spAutoFit/>
          </a:bodyPr>
          <a:lstStyle/>
          <a:p>
            <a:pPr algn="r" rtl="1"/>
            <a:r>
              <a:rPr lang="he-IL" sz="2400" b="1" dirty="0">
                <a:solidFill>
                  <a:srgbClr val="107F8B"/>
                </a:solidFill>
                <a:latin typeface="Arial" panose="020B0604020202020204" pitchFamily="34" charset="0"/>
                <a:cs typeface="Arial" panose="020B0604020202020204" pitchFamily="34" charset="0"/>
              </a:rPr>
              <a:t>בלוג:</a:t>
            </a:r>
          </a:p>
          <a:p>
            <a:pPr marL="285750" indent="-285750" algn="r" rtl="1">
              <a:buFont typeface="Arial" panose="020B0604020202020204" pitchFamily="34" charset="0"/>
              <a:buChar char="•"/>
            </a:pPr>
            <a:r>
              <a:rPr lang="en-US" sz="2400" dirty="0">
                <a:latin typeface="Arial" panose="020B0604020202020204" pitchFamily="34" charset="0"/>
                <a:cs typeface="Arial" panose="020B0604020202020204" pitchFamily="34" charset="0"/>
              </a:rPr>
              <a:t>Palliative provocateur</a:t>
            </a:r>
            <a:endParaRPr lang="he-IL"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512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3E399-CCDA-D353-55DA-088A8E008A66}"/>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07B9BBA1-EBB7-D679-BBF7-F145BE534BA0}"/>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D7419F51-277E-A159-7C2E-4D6D5B23B4E2}"/>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5200" b="1" dirty="0"/>
              <a:t>וכמובן שחייבים להזכיר גם...</a:t>
            </a:r>
          </a:p>
        </p:txBody>
      </p:sp>
      <p:sp>
        <p:nvSpPr>
          <p:cNvPr id="17" name="ענן 16">
            <a:extLst>
              <a:ext uri="{FF2B5EF4-FFF2-40B4-BE49-F238E27FC236}">
                <a16:creationId xmlns:a16="http://schemas.microsoft.com/office/drawing/2014/main" id="{5D3DEDB3-2FD7-7530-D14E-594F91981E9A}"/>
              </a:ext>
            </a:extLst>
          </p:cNvPr>
          <p:cNvSpPr/>
          <p:nvPr/>
        </p:nvSpPr>
        <p:spPr>
          <a:xfrm rot="632782">
            <a:off x="3374759" y="2369499"/>
            <a:ext cx="5398351" cy="2522795"/>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endParaRPr lang="he-IL" sz="2800" b="1" dirty="0">
              <a:solidFill>
                <a:srgbClr val="107F8B"/>
              </a:solidFill>
            </a:endParaRPr>
          </a:p>
          <a:p>
            <a:pPr algn="r" rtl="1"/>
            <a:endParaRPr lang="he-IL" sz="2000" b="1" dirty="0">
              <a:solidFill>
                <a:srgbClr val="107F8B"/>
              </a:solidFill>
            </a:endParaRPr>
          </a:p>
          <a:p>
            <a:pPr algn="r" rtl="1"/>
            <a:endParaRPr lang="he-IL" sz="2800" b="1" dirty="0">
              <a:solidFill>
                <a:srgbClr val="107F8B"/>
              </a:solidFill>
            </a:endParaRPr>
          </a:p>
          <a:p>
            <a:pPr algn="r" rtl="1"/>
            <a:endParaRPr lang="he-IL" sz="2800" b="1" dirty="0">
              <a:solidFill>
                <a:srgbClr val="107F8B"/>
              </a:solidFill>
            </a:endParaRPr>
          </a:p>
        </p:txBody>
      </p:sp>
      <p:sp>
        <p:nvSpPr>
          <p:cNvPr id="19" name="תיבת טקסט 18">
            <a:extLst>
              <a:ext uri="{FF2B5EF4-FFF2-40B4-BE49-F238E27FC236}">
                <a16:creationId xmlns:a16="http://schemas.microsoft.com/office/drawing/2014/main" id="{13BC721E-7388-0E9E-C674-8E8A1A0D6B76}"/>
              </a:ext>
            </a:extLst>
          </p:cNvPr>
          <p:cNvSpPr txBox="1"/>
          <p:nvPr/>
        </p:nvSpPr>
        <p:spPr>
          <a:xfrm>
            <a:off x="4942925" y="2841698"/>
            <a:ext cx="2035627" cy="1446550"/>
          </a:xfrm>
          <a:prstGeom prst="rect">
            <a:avLst/>
          </a:prstGeom>
          <a:noFill/>
        </p:spPr>
        <p:txBody>
          <a:bodyPr wrap="square">
            <a:spAutoFit/>
          </a:bodyPr>
          <a:lstStyle/>
          <a:p>
            <a:pPr algn="ctr" rtl="1"/>
            <a:r>
              <a:rPr lang="en-US" sz="8800" b="1" dirty="0">
                <a:solidFill>
                  <a:srgbClr val="107F8B"/>
                </a:solidFill>
              </a:rPr>
              <a:t>AI</a:t>
            </a:r>
            <a:endParaRPr lang="he-IL" sz="8800" b="1" dirty="0">
              <a:solidFill>
                <a:srgbClr val="107F8B"/>
              </a:solidFill>
            </a:endParaRPr>
          </a:p>
        </p:txBody>
      </p:sp>
    </p:spTree>
    <p:extLst>
      <p:ext uri="{BB962C8B-B14F-4D97-AF65-F5344CB8AC3E}">
        <p14:creationId xmlns:p14="http://schemas.microsoft.com/office/powerpoint/2010/main" val="369195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A3DBA-1ACF-87A3-5DBD-2A1A19A75018}"/>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B0B70DC5-F6CE-EC58-32B3-F213EFF7FFDA}"/>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A90FC1F0-D6FA-A5F8-746D-38952C53FC5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B506EF0E-F4C3-8FD3-51C7-D267B6046A12}"/>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מדיות ואתרים</a:t>
            </a:r>
          </a:p>
        </p:txBody>
      </p:sp>
      <p:sp>
        <p:nvSpPr>
          <p:cNvPr id="9" name="תיבת טקסט 8">
            <a:extLst>
              <a:ext uri="{FF2B5EF4-FFF2-40B4-BE49-F238E27FC236}">
                <a16:creationId xmlns:a16="http://schemas.microsoft.com/office/drawing/2014/main" id="{BC9BAEF1-67CA-DB4D-3225-4887DF0BD0DF}"/>
              </a:ext>
            </a:extLst>
          </p:cNvPr>
          <p:cNvSpPr txBox="1"/>
          <p:nvPr/>
        </p:nvSpPr>
        <p:spPr>
          <a:xfrm>
            <a:off x="449943" y="1172214"/>
            <a:ext cx="11437432" cy="1957139"/>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800" b="1" dirty="0">
                <a:solidFill>
                  <a:srgbClr val="107F8B"/>
                </a:solidFill>
                <a:latin typeface="Arial" panose="020B0604020202020204" pitchFamily="34" charset="0"/>
                <a:cs typeface="Arial" panose="020B0604020202020204" pitchFamily="34" charset="0"/>
              </a:rPr>
              <a:t>אתר המרכז הארצי למחקר וחינוך פליאטיבי- </a:t>
            </a:r>
            <a:r>
              <a:rPr lang="he-IL" sz="2800" dirty="0" err="1">
                <a:latin typeface="Arial" panose="020B0604020202020204" pitchFamily="34" charset="0"/>
                <a:cs typeface="Arial" panose="020B0604020202020204" pitchFamily="34" charset="0"/>
              </a:rPr>
              <a:t>קאפי</a:t>
            </a:r>
            <a:r>
              <a:rPr lang="he-IL" sz="2800" dirty="0">
                <a:latin typeface="Arial" panose="020B0604020202020204" pitchFamily="34" charset="0"/>
                <a:cs typeface="Arial" panose="020B0604020202020204" pitchFamily="34" charset="0"/>
              </a:rPr>
              <a:t> ואריק </a:t>
            </a:r>
            <a:r>
              <a:rPr lang="he-IL" sz="2800" dirty="0" err="1">
                <a:latin typeface="Arial" panose="020B0604020202020204" pitchFamily="34" charset="0"/>
                <a:cs typeface="Arial" panose="020B0604020202020204" pitchFamily="34" charset="0"/>
              </a:rPr>
              <a:t>פלנדרס</a:t>
            </a:r>
            <a:r>
              <a:rPr lang="he-IL" sz="2800" dirty="0">
                <a:latin typeface="Arial" panose="020B0604020202020204" pitchFamily="34" charset="0"/>
                <a:cs typeface="Arial" panose="020B0604020202020204" pitchFamily="34" charset="0"/>
              </a:rPr>
              <a:t>, שניתן למצוא בו ארגז כלים שלם של הרצאות, דיון במקרים ועוד:          </a:t>
            </a:r>
            <a:r>
              <a:rPr lang="he-IL" sz="2800" b="1" dirty="0">
                <a:hlinkClick r:id="rId3"/>
              </a:rPr>
              <a:t>https://www.palliative-care.org.il</a:t>
            </a:r>
            <a:endParaRPr lang="he-IL" sz="2800" b="1" dirty="0"/>
          </a:p>
        </p:txBody>
      </p:sp>
      <p:sp>
        <p:nvSpPr>
          <p:cNvPr id="5" name="תיבת טקסט 4">
            <a:extLst>
              <a:ext uri="{FF2B5EF4-FFF2-40B4-BE49-F238E27FC236}">
                <a16:creationId xmlns:a16="http://schemas.microsoft.com/office/drawing/2014/main" id="{FB156454-C7A4-0397-6B59-5EA96BE7E191}"/>
              </a:ext>
            </a:extLst>
          </p:cNvPr>
          <p:cNvSpPr txBox="1"/>
          <p:nvPr/>
        </p:nvSpPr>
        <p:spPr>
          <a:xfrm>
            <a:off x="1280996" y="5017063"/>
            <a:ext cx="10606379" cy="523220"/>
          </a:xfrm>
          <a:prstGeom prst="rect">
            <a:avLst/>
          </a:prstGeom>
          <a:noFill/>
        </p:spPr>
        <p:txBody>
          <a:bodyPr wrap="square">
            <a:spAutoFit/>
          </a:bodyPr>
          <a:lstStyle/>
          <a:p>
            <a:pPr marL="342900" indent="-342900" algn="r" rtl="1">
              <a:buFont typeface="Arial" panose="020B0604020202020204" pitchFamily="34" charset="0"/>
              <a:buChar char="•"/>
            </a:pPr>
            <a:r>
              <a:rPr lang="he-IL" sz="2800" b="1" dirty="0" err="1">
                <a:solidFill>
                  <a:srgbClr val="107F8B"/>
                </a:solidFill>
                <a:latin typeface="Arial" panose="020B0604020202020204" pitchFamily="34" charset="0"/>
                <a:cs typeface="Arial" panose="020B0604020202020204" pitchFamily="34" charset="0"/>
              </a:rPr>
              <a:t>ויקירפואה</a:t>
            </a:r>
            <a:r>
              <a:rPr lang="he-IL" sz="2800" b="1" dirty="0">
                <a:solidFill>
                  <a:srgbClr val="107F8B"/>
                </a:solidFill>
                <a:latin typeface="Arial" panose="020B0604020202020204" pitchFamily="34" charset="0"/>
                <a:cs typeface="Arial" panose="020B0604020202020204" pitchFamily="34" charset="0"/>
              </a:rPr>
              <a:t>- פרקים ברפואה </a:t>
            </a:r>
            <a:r>
              <a:rPr lang="he-IL" sz="2800" b="1" dirty="0" err="1">
                <a:solidFill>
                  <a:srgbClr val="107F8B"/>
                </a:solidFill>
                <a:latin typeface="Arial" panose="020B0604020202020204" pitchFamily="34" charset="0"/>
                <a:cs typeface="Arial" panose="020B0604020202020204" pitchFamily="34" charset="0"/>
              </a:rPr>
              <a:t>פליאטיבית</a:t>
            </a:r>
            <a:r>
              <a:rPr lang="he-IL" sz="2800" b="1" dirty="0">
                <a:solidFill>
                  <a:srgbClr val="107F8B"/>
                </a:solidFill>
                <a:latin typeface="Arial" panose="020B0604020202020204" pitchFamily="34" charset="0"/>
                <a:cs typeface="Arial" panose="020B0604020202020204" pitchFamily="34" charset="0"/>
              </a:rPr>
              <a:t> </a:t>
            </a:r>
            <a:r>
              <a:rPr lang="he-IL" sz="2800" dirty="0">
                <a:latin typeface="Arial" panose="020B0604020202020204" pitchFamily="34" charset="0"/>
                <a:cs typeface="Arial" panose="020B0604020202020204" pitchFamily="34" charset="0"/>
              </a:rPr>
              <a:t>מאת פרופ' פסח שוורצמן </a:t>
            </a:r>
            <a:r>
              <a:rPr lang="he-IL" sz="2800" dirty="0" err="1">
                <a:latin typeface="Arial" panose="020B0604020202020204" pitchFamily="34" charset="0"/>
                <a:cs typeface="Arial" panose="020B0604020202020204" pitchFamily="34" charset="0"/>
              </a:rPr>
              <a:t>ז''ל</a:t>
            </a:r>
            <a:r>
              <a:rPr lang="he-IL" sz="2800" dirty="0">
                <a:latin typeface="Arial" panose="020B0604020202020204" pitchFamily="34" charset="0"/>
                <a:cs typeface="Arial" panose="020B0604020202020204" pitchFamily="34" charset="0"/>
              </a:rPr>
              <a:t>-</a:t>
            </a:r>
          </a:p>
        </p:txBody>
      </p:sp>
      <p:sp>
        <p:nvSpPr>
          <p:cNvPr id="7" name="תיבת טקסט 6">
            <a:extLst>
              <a:ext uri="{FF2B5EF4-FFF2-40B4-BE49-F238E27FC236}">
                <a16:creationId xmlns:a16="http://schemas.microsoft.com/office/drawing/2014/main" id="{C0FBE6E9-F772-F437-4C37-5E60EB4158EC}"/>
              </a:ext>
            </a:extLst>
          </p:cNvPr>
          <p:cNvSpPr txBox="1"/>
          <p:nvPr/>
        </p:nvSpPr>
        <p:spPr>
          <a:xfrm>
            <a:off x="6096000" y="5747977"/>
            <a:ext cx="5541021" cy="523220"/>
          </a:xfrm>
          <a:prstGeom prst="rect">
            <a:avLst/>
          </a:prstGeom>
          <a:noFill/>
        </p:spPr>
        <p:txBody>
          <a:bodyPr wrap="square">
            <a:spAutoFit/>
          </a:bodyPr>
          <a:lstStyle/>
          <a:p>
            <a:pPr algn="r"/>
            <a:r>
              <a:rPr lang="he-IL" sz="2800" b="1" dirty="0">
                <a:hlinkClick r:id="rId4"/>
              </a:rPr>
              <a:t>פרקים ברפואה </a:t>
            </a:r>
            <a:r>
              <a:rPr lang="he-IL" sz="2800" b="1" dirty="0" err="1">
                <a:hlinkClick r:id="rId4"/>
              </a:rPr>
              <a:t>פליאטיבית</a:t>
            </a:r>
            <a:r>
              <a:rPr lang="he-IL" sz="2800" b="1" dirty="0"/>
              <a:t> </a:t>
            </a:r>
            <a:r>
              <a:rPr lang="he-IL" sz="2000" dirty="0"/>
              <a:t>(2015)</a:t>
            </a:r>
            <a:endParaRPr lang="he-IL" sz="2800" dirty="0"/>
          </a:p>
        </p:txBody>
      </p:sp>
      <p:sp>
        <p:nvSpPr>
          <p:cNvPr id="8" name="תיבת טקסט 7">
            <a:extLst>
              <a:ext uri="{FF2B5EF4-FFF2-40B4-BE49-F238E27FC236}">
                <a16:creationId xmlns:a16="http://schemas.microsoft.com/office/drawing/2014/main" id="{CB14DB45-A3C0-7E76-430D-D1F907A2D192}"/>
              </a:ext>
            </a:extLst>
          </p:cNvPr>
          <p:cNvSpPr txBox="1"/>
          <p:nvPr/>
        </p:nvSpPr>
        <p:spPr>
          <a:xfrm>
            <a:off x="5546272" y="3811598"/>
            <a:ext cx="6259284" cy="523220"/>
          </a:xfrm>
          <a:prstGeom prst="rect">
            <a:avLst/>
          </a:prstGeom>
          <a:noFill/>
        </p:spPr>
        <p:txBody>
          <a:bodyPr wrap="square">
            <a:spAutoFit/>
          </a:bodyPr>
          <a:lstStyle/>
          <a:p>
            <a:pPr marL="457200" indent="-457200" algn="r" rtl="1">
              <a:buFont typeface="Arial" panose="020B0604020202020204" pitchFamily="34" charset="0"/>
              <a:buChar char="•"/>
            </a:pPr>
            <a:r>
              <a:rPr lang="he-IL" sz="2800" b="1" dirty="0">
                <a:solidFill>
                  <a:srgbClr val="107F8B"/>
                </a:solidFill>
                <a:latin typeface="Arial" panose="020B0604020202020204" pitchFamily="34" charset="0"/>
                <a:cs typeface="Arial" panose="020B0604020202020204" pitchFamily="34" charset="0"/>
              </a:rPr>
              <a:t>אתר מרכז </a:t>
            </a:r>
            <a:r>
              <a:rPr lang="he-IL" sz="2800" b="1" dirty="0" err="1">
                <a:solidFill>
                  <a:srgbClr val="107F8B"/>
                </a:solidFill>
                <a:latin typeface="Arial" panose="020B0604020202020204" pitchFamily="34" charset="0"/>
                <a:cs typeface="Arial" panose="020B0604020202020204" pitchFamily="34" charset="0"/>
              </a:rPr>
              <a:t>תו''ם</a:t>
            </a:r>
            <a:r>
              <a:rPr lang="he-IL" sz="2800" b="1" dirty="0">
                <a:solidFill>
                  <a:srgbClr val="107F8B"/>
                </a:solidFill>
                <a:latin typeface="Arial" panose="020B0604020202020204" pitchFamily="34" charset="0"/>
                <a:cs typeface="Arial" panose="020B0604020202020204" pitchFamily="34" charset="0"/>
              </a:rPr>
              <a:t> </a:t>
            </a:r>
            <a:endParaRPr lang="en-US" sz="2800" b="1" dirty="0">
              <a:solidFill>
                <a:srgbClr val="107F8B"/>
              </a:solidFill>
              <a:latin typeface="Arial" panose="020B0604020202020204" pitchFamily="34" charset="0"/>
              <a:cs typeface="Arial" panose="020B0604020202020204" pitchFamily="34" charset="0"/>
            </a:endParaRPr>
          </a:p>
        </p:txBody>
      </p:sp>
      <p:sp>
        <p:nvSpPr>
          <p:cNvPr id="10" name="תיבת טקסט 9">
            <a:extLst>
              <a:ext uri="{FF2B5EF4-FFF2-40B4-BE49-F238E27FC236}">
                <a16:creationId xmlns:a16="http://schemas.microsoft.com/office/drawing/2014/main" id="{E485A873-84E6-B5FA-661E-4539F76B1EB3}"/>
              </a:ext>
            </a:extLst>
          </p:cNvPr>
          <p:cNvSpPr txBox="1"/>
          <p:nvPr/>
        </p:nvSpPr>
        <p:spPr>
          <a:xfrm>
            <a:off x="4588328" y="3811598"/>
            <a:ext cx="6259284" cy="523220"/>
          </a:xfrm>
          <a:prstGeom prst="rect">
            <a:avLst/>
          </a:prstGeom>
          <a:noFill/>
        </p:spPr>
        <p:txBody>
          <a:bodyPr wrap="square">
            <a:spAutoFit/>
          </a:bodyPr>
          <a:lstStyle/>
          <a:p>
            <a:r>
              <a:rPr lang="he-IL" sz="2800" b="1" dirty="0">
                <a:solidFill>
                  <a:srgbClr val="8477FE"/>
                </a:solidFill>
                <a:hlinkClick r:id="rId5">
                  <a:extLst>
                    <a:ext uri="{A12FA001-AC4F-418D-AE19-62706E023703}">
                      <ahyp:hlinkClr xmlns:ahyp="http://schemas.microsoft.com/office/drawing/2018/hyperlinkcolor" val="tx"/>
                    </a:ext>
                  </a:extLst>
                </a:hlinkClick>
              </a:rPr>
              <a:t>https://cdel.huji.ac.il/</a:t>
            </a:r>
            <a:endParaRPr lang="he-IL" sz="2800" b="1" dirty="0">
              <a:solidFill>
                <a:srgbClr val="8477FE"/>
              </a:solidFill>
            </a:endParaRPr>
          </a:p>
        </p:txBody>
      </p:sp>
    </p:spTree>
    <p:extLst>
      <p:ext uri="{BB962C8B-B14F-4D97-AF65-F5344CB8AC3E}">
        <p14:creationId xmlns:p14="http://schemas.microsoft.com/office/powerpoint/2010/main" val="3739128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2F0C4-9CEA-DEA7-1384-B0674C9D6F6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92E69FD-B9CC-443F-0CEE-9C12B1F8C66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7E26E81A-9EE8-4711-8A7A-A77E35380A0F}"/>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81E8AF34-CD1E-5CA6-7DE1-CEC33260B81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איזון תסמינים</a:t>
            </a:r>
          </a:p>
        </p:txBody>
      </p:sp>
      <p:sp>
        <p:nvSpPr>
          <p:cNvPr id="11" name="תיבת טקסט 10">
            <a:extLst>
              <a:ext uri="{FF2B5EF4-FFF2-40B4-BE49-F238E27FC236}">
                <a16:creationId xmlns:a16="http://schemas.microsoft.com/office/drawing/2014/main" id="{7EADA73A-B193-955B-D425-A3645FB6392C}"/>
              </a:ext>
            </a:extLst>
          </p:cNvPr>
          <p:cNvSpPr txBox="1"/>
          <p:nvPr/>
        </p:nvSpPr>
        <p:spPr>
          <a:xfrm>
            <a:off x="1337383" y="4335521"/>
            <a:ext cx="11102242" cy="954107"/>
          </a:xfrm>
          <a:prstGeom prst="rect">
            <a:avLst/>
          </a:prstGeom>
          <a:noFill/>
        </p:spPr>
        <p:txBody>
          <a:bodyPr wrap="square">
            <a:spAutoFit/>
          </a:bodyPr>
          <a:lstStyle/>
          <a:p>
            <a:pPr algn="l" rtl="1"/>
            <a:r>
              <a:rPr lang="en-US" sz="2800" b="1" dirty="0">
                <a:solidFill>
                  <a:srgbClr val="107F8B"/>
                </a:solidFill>
                <a:hlinkClick r:id="rId3"/>
              </a:rPr>
              <a:t>https://rightdecisions.scot.nhs.uk/scottish-palliative-care-guidelines/</a:t>
            </a:r>
            <a:r>
              <a:rPr lang="he-IL" sz="2800" b="1" dirty="0">
                <a:solidFill>
                  <a:srgbClr val="107F8B"/>
                </a:solidFill>
                <a:hlinkClick r:id="rId3"/>
              </a:rPr>
              <a:t> </a:t>
            </a:r>
            <a:endParaRPr lang="he-IL" sz="2800" dirty="0"/>
          </a:p>
        </p:txBody>
      </p:sp>
      <p:sp>
        <p:nvSpPr>
          <p:cNvPr id="13" name="תיבת טקסט 12">
            <a:extLst>
              <a:ext uri="{FF2B5EF4-FFF2-40B4-BE49-F238E27FC236}">
                <a16:creationId xmlns:a16="http://schemas.microsoft.com/office/drawing/2014/main" id="{DE22A2BB-486A-92D9-64F0-9FC4D760D9A6}"/>
              </a:ext>
            </a:extLst>
          </p:cNvPr>
          <p:cNvSpPr txBox="1"/>
          <p:nvPr/>
        </p:nvSpPr>
        <p:spPr>
          <a:xfrm>
            <a:off x="7131095" y="3577554"/>
            <a:ext cx="4729335" cy="523220"/>
          </a:xfrm>
          <a:prstGeom prst="rect">
            <a:avLst/>
          </a:prstGeom>
          <a:noFill/>
        </p:spPr>
        <p:txBody>
          <a:bodyPr wrap="square">
            <a:spAutoFit/>
          </a:bodyPr>
          <a:lstStyle/>
          <a:p>
            <a:pPr marL="457200" indent="-457200" algn="r" rtl="1">
              <a:buFont typeface="Arial" panose="020B0604020202020204" pitchFamily="34" charset="0"/>
              <a:buChar char="•"/>
            </a:pPr>
            <a:r>
              <a:rPr lang="he-IL" sz="2800" b="1" dirty="0">
                <a:latin typeface="Arial" panose="020B0604020202020204" pitchFamily="34" charset="0"/>
                <a:cs typeface="Arial" panose="020B0604020202020204" pitchFamily="34" charset="0"/>
              </a:rPr>
              <a:t>אתר ההנחיות המקורי- </a:t>
            </a:r>
            <a:endParaRPr lang="he-IL" sz="2800" dirty="0">
              <a:latin typeface="Arial" panose="020B0604020202020204" pitchFamily="34" charset="0"/>
              <a:cs typeface="Arial" panose="020B0604020202020204" pitchFamily="34" charset="0"/>
            </a:endParaRPr>
          </a:p>
        </p:txBody>
      </p:sp>
      <p:sp>
        <p:nvSpPr>
          <p:cNvPr id="15" name="תיבת טקסט 14">
            <a:extLst>
              <a:ext uri="{FF2B5EF4-FFF2-40B4-BE49-F238E27FC236}">
                <a16:creationId xmlns:a16="http://schemas.microsoft.com/office/drawing/2014/main" id="{499C1178-9E47-DFC7-2C4F-C19CA8C3A90A}"/>
              </a:ext>
            </a:extLst>
          </p:cNvPr>
          <p:cNvSpPr txBox="1"/>
          <p:nvPr/>
        </p:nvSpPr>
        <p:spPr>
          <a:xfrm>
            <a:off x="3651640" y="1714570"/>
            <a:ext cx="8270030" cy="523221"/>
          </a:xfrm>
          <a:prstGeom prst="rect">
            <a:avLst/>
          </a:prstGeom>
          <a:noFill/>
        </p:spPr>
        <p:txBody>
          <a:bodyPr wrap="square">
            <a:spAutoFit/>
          </a:bodyPr>
          <a:lstStyle/>
          <a:p>
            <a:pPr marL="457200" indent="-457200" algn="r" rtl="1">
              <a:buFont typeface="Arial" panose="020B0604020202020204" pitchFamily="34" charset="0"/>
              <a:buChar char="•"/>
            </a:pPr>
            <a:r>
              <a:rPr lang="he-IL" sz="2800" b="1" dirty="0">
                <a:latin typeface="Arial" panose="020B0604020202020204" pitchFamily="34" charset="0"/>
                <a:cs typeface="Arial" panose="020B0604020202020204" pitchFamily="34" charset="0"/>
              </a:rPr>
              <a:t>אתר הגרסה הישראלית של ההנחיות הסקוטיות-</a:t>
            </a:r>
            <a:endParaRPr lang="en-US" sz="2800" b="1" dirty="0">
              <a:latin typeface="Arial" panose="020B0604020202020204" pitchFamily="34" charset="0"/>
              <a:cs typeface="Arial" panose="020B0604020202020204" pitchFamily="34" charset="0"/>
            </a:endParaRPr>
          </a:p>
        </p:txBody>
      </p:sp>
      <p:sp>
        <p:nvSpPr>
          <p:cNvPr id="17" name="תיבת טקסט 16">
            <a:extLst>
              <a:ext uri="{FF2B5EF4-FFF2-40B4-BE49-F238E27FC236}">
                <a16:creationId xmlns:a16="http://schemas.microsoft.com/office/drawing/2014/main" id="{EDD25EF7-5AF1-5B34-0F17-6AD3D4E7193F}"/>
              </a:ext>
            </a:extLst>
          </p:cNvPr>
          <p:cNvSpPr txBox="1"/>
          <p:nvPr/>
        </p:nvSpPr>
        <p:spPr>
          <a:xfrm>
            <a:off x="6334185" y="2495617"/>
            <a:ext cx="6105440" cy="523220"/>
          </a:xfrm>
          <a:prstGeom prst="rect">
            <a:avLst/>
          </a:prstGeom>
          <a:noFill/>
        </p:spPr>
        <p:txBody>
          <a:bodyPr wrap="square">
            <a:spAutoFit/>
          </a:bodyPr>
          <a:lstStyle/>
          <a:p>
            <a:r>
              <a:rPr lang="he-IL" sz="2800" b="1" dirty="0">
                <a:solidFill>
                  <a:srgbClr val="107F8B"/>
                </a:solidFill>
                <a:hlinkClick r:id="rId4"/>
              </a:rPr>
              <a:t>https://cdel-palliative.org.il/</a:t>
            </a:r>
            <a:endParaRPr lang="he-IL" sz="2800" b="1" dirty="0">
              <a:solidFill>
                <a:srgbClr val="107F8B"/>
              </a:solidFill>
            </a:endParaRPr>
          </a:p>
        </p:txBody>
      </p:sp>
    </p:spTree>
    <p:extLst>
      <p:ext uri="{BB962C8B-B14F-4D97-AF65-F5344CB8AC3E}">
        <p14:creationId xmlns:p14="http://schemas.microsoft.com/office/powerpoint/2010/main" val="640983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611C5-EC89-E916-CD02-F425BB522C77}"/>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94138372-0782-2422-3CB5-AD6ACA64A55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EDBE3AC0-2834-0740-2DE3-9B09C4ECB2B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76B151F-6ACF-49DF-02BB-EF54ABC70552}"/>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 ההנחיות הסקוטיות </a:t>
            </a:r>
          </a:p>
        </p:txBody>
      </p:sp>
      <p:sp>
        <p:nvSpPr>
          <p:cNvPr id="15" name="תיבת טקסט 14">
            <a:extLst>
              <a:ext uri="{FF2B5EF4-FFF2-40B4-BE49-F238E27FC236}">
                <a16:creationId xmlns:a16="http://schemas.microsoft.com/office/drawing/2014/main" id="{53A28C17-4D03-8165-6FD6-1B190FD960B3}"/>
              </a:ext>
            </a:extLst>
          </p:cNvPr>
          <p:cNvSpPr txBox="1"/>
          <p:nvPr/>
        </p:nvSpPr>
        <p:spPr>
          <a:xfrm>
            <a:off x="0" y="1456117"/>
            <a:ext cx="11921670" cy="4893647"/>
          </a:xfrm>
          <a:prstGeom prst="rect">
            <a:avLst/>
          </a:prstGeom>
          <a:noFill/>
        </p:spPr>
        <p:txBody>
          <a:bodyPr wrap="square">
            <a:spAutoFit/>
          </a:bodyPr>
          <a:lstStyle/>
          <a:p>
            <a:pPr algn="r" rtl="1"/>
            <a:r>
              <a:rPr lang="he-IL" sz="3200" dirty="0">
                <a:solidFill>
                  <a:srgbClr val="34467C"/>
                </a:solidFill>
              </a:rPr>
              <a:t>אתר ההנחיות הסקוטיות לטיפול פליאטיבי:</a:t>
            </a:r>
            <a:endParaRPr lang="en-US" sz="3200" dirty="0">
              <a:solidFill>
                <a:srgbClr val="34467C"/>
              </a:solidFill>
            </a:endParaRPr>
          </a:p>
          <a:p>
            <a:pPr algn="r" rtl="1"/>
            <a:endParaRPr lang="en-US" sz="2800" dirty="0">
              <a:solidFill>
                <a:srgbClr val="34467C"/>
              </a:solidFill>
            </a:endParaRPr>
          </a:p>
          <a:p>
            <a:pPr marL="571500" indent="-571500" algn="r" rtl="1">
              <a:buFont typeface="Arial" panose="020B0604020202020204" pitchFamily="34" charset="0"/>
              <a:buChar char="•"/>
            </a:pPr>
            <a:r>
              <a:rPr lang="he-IL" sz="2800" dirty="0">
                <a:solidFill>
                  <a:srgbClr val="34467C"/>
                </a:solidFill>
              </a:rPr>
              <a:t>בחסות משרד הבריאות הסקוטי</a:t>
            </a:r>
          </a:p>
          <a:p>
            <a:pPr marL="571500" indent="-571500" algn="r" rtl="1">
              <a:buFont typeface="Arial" panose="020B0604020202020204" pitchFamily="34" charset="0"/>
              <a:buChar char="•"/>
            </a:pPr>
            <a:endParaRPr lang="he-IL" sz="2800" dirty="0">
              <a:solidFill>
                <a:srgbClr val="34467C"/>
              </a:solidFill>
            </a:endParaRPr>
          </a:p>
          <a:p>
            <a:pPr marL="571500" indent="-571500" algn="r" rtl="1">
              <a:buFont typeface="Arial" panose="020B0604020202020204" pitchFamily="34" charset="0"/>
              <a:buChar char="•"/>
            </a:pPr>
            <a:r>
              <a:rPr lang="he-IL" sz="2800" dirty="0">
                <a:solidFill>
                  <a:srgbClr val="34467C"/>
                </a:solidFill>
              </a:rPr>
              <a:t>אינו למטרות רווח</a:t>
            </a:r>
          </a:p>
          <a:p>
            <a:pPr algn="r" rtl="1"/>
            <a:endParaRPr lang="he-IL" sz="2800" dirty="0">
              <a:solidFill>
                <a:srgbClr val="34467C"/>
              </a:solidFill>
            </a:endParaRPr>
          </a:p>
          <a:p>
            <a:pPr marL="571500" indent="-571500" algn="r" rtl="1">
              <a:buFont typeface="Arial" panose="020B0604020202020204" pitchFamily="34" charset="0"/>
              <a:buChar char="•"/>
            </a:pPr>
            <a:r>
              <a:rPr lang="he-IL" sz="2800" dirty="0">
                <a:solidFill>
                  <a:srgbClr val="34467C"/>
                </a:solidFill>
              </a:rPr>
              <a:t> עובר ביקורת עמיתים קפדנית ומתעדכן מעת לעת</a:t>
            </a:r>
          </a:p>
          <a:p>
            <a:pPr marL="571500" indent="-571500" algn="r" rtl="1">
              <a:buFont typeface="Arial" panose="020B0604020202020204" pitchFamily="34" charset="0"/>
              <a:buChar char="•"/>
            </a:pPr>
            <a:endParaRPr lang="he-IL" sz="2800" dirty="0">
              <a:solidFill>
                <a:srgbClr val="34467C"/>
              </a:solidFill>
            </a:endParaRPr>
          </a:p>
          <a:p>
            <a:pPr marL="571500" indent="-571500" algn="r" rtl="1">
              <a:buFont typeface="Arial" panose="020B0604020202020204" pitchFamily="34" charset="0"/>
              <a:buChar char="•"/>
            </a:pPr>
            <a:r>
              <a:rPr lang="he-IL" sz="2800" dirty="0">
                <a:solidFill>
                  <a:srgbClr val="34467C"/>
                </a:solidFill>
              </a:rPr>
              <a:t>מותאם למומחים ולאנשי מקצוע שאינם מומחים בתחום</a:t>
            </a:r>
          </a:p>
          <a:p>
            <a:pPr marL="571500" indent="-571500" algn="r" rtl="1">
              <a:buFont typeface="Arial" panose="020B0604020202020204" pitchFamily="34" charset="0"/>
              <a:buChar char="•"/>
            </a:pPr>
            <a:endParaRPr lang="he-IL" sz="2800" dirty="0">
              <a:solidFill>
                <a:srgbClr val="34467C"/>
              </a:solidFill>
            </a:endParaRPr>
          </a:p>
          <a:p>
            <a:pPr marL="571500" indent="-571500" algn="r" rtl="1">
              <a:buFont typeface="Arial" panose="020B0604020202020204" pitchFamily="34" charset="0"/>
              <a:buChar char="•"/>
            </a:pPr>
            <a:r>
              <a:rPr lang="he-IL" sz="2800" dirty="0">
                <a:solidFill>
                  <a:srgbClr val="34467C"/>
                </a:solidFill>
              </a:rPr>
              <a:t>הנחיות מבוססות ראיות </a:t>
            </a:r>
            <a:r>
              <a:rPr lang="he-IL" sz="2000" dirty="0">
                <a:solidFill>
                  <a:srgbClr val="34467C"/>
                </a:solidFill>
              </a:rPr>
              <a:t>*(לעתים מעטות, עקב מיעוט מחקרים בתחום)</a:t>
            </a:r>
            <a:endParaRPr lang="he-IL" sz="2800" dirty="0">
              <a:solidFill>
                <a:srgbClr val="34467C"/>
              </a:solidFill>
            </a:endParaRPr>
          </a:p>
        </p:txBody>
      </p:sp>
    </p:spTree>
    <p:extLst>
      <p:ext uri="{BB962C8B-B14F-4D97-AF65-F5344CB8AC3E}">
        <p14:creationId xmlns:p14="http://schemas.microsoft.com/office/powerpoint/2010/main" val="1103257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EA4CB-E5F8-EB9F-CA88-0D31908E0642}"/>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062F15C8-3B59-4AA6-3A55-DDE065AE749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6" name="כותרת 1">
            <a:extLst>
              <a:ext uri="{FF2B5EF4-FFF2-40B4-BE49-F238E27FC236}">
                <a16:creationId xmlns:a16="http://schemas.microsoft.com/office/drawing/2014/main" id="{BBEF5946-EDFD-EB7B-C24B-D211BBE9AE8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 ההנחיות הסקוטיות </a:t>
            </a:r>
          </a:p>
        </p:txBody>
      </p:sp>
      <p:pic>
        <p:nvPicPr>
          <p:cNvPr id="8" name="תמונה 7">
            <a:extLst>
              <a:ext uri="{FF2B5EF4-FFF2-40B4-BE49-F238E27FC236}">
                <a16:creationId xmlns:a16="http://schemas.microsoft.com/office/drawing/2014/main" id="{59530043-FCFF-AC0F-4FC7-579D173C188E}"/>
              </a:ext>
            </a:extLst>
          </p:cNvPr>
          <p:cNvPicPr>
            <a:picLocks noChangeAspect="1"/>
          </p:cNvPicPr>
          <p:nvPr/>
        </p:nvPicPr>
        <p:blipFill>
          <a:blip r:embed="rId3"/>
          <a:srcRect r="2084"/>
          <a:stretch>
            <a:fillRect/>
          </a:stretch>
        </p:blipFill>
        <p:spPr>
          <a:xfrm>
            <a:off x="0" y="0"/>
            <a:ext cx="12192000" cy="6755802"/>
          </a:xfrm>
          <a:prstGeom prst="rect">
            <a:avLst/>
          </a:prstGeom>
        </p:spPr>
      </p:pic>
    </p:spTree>
    <p:extLst>
      <p:ext uri="{BB962C8B-B14F-4D97-AF65-F5344CB8AC3E}">
        <p14:creationId xmlns:p14="http://schemas.microsoft.com/office/powerpoint/2010/main" val="1285662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C5D9E-C817-7EF8-D825-B452999BBC45}"/>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2B76552F-0232-431F-64D8-EAC9B8C6743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6" name="כותרת 1">
            <a:extLst>
              <a:ext uri="{FF2B5EF4-FFF2-40B4-BE49-F238E27FC236}">
                <a16:creationId xmlns:a16="http://schemas.microsoft.com/office/drawing/2014/main" id="{3AD2CBE6-63F6-C799-F819-AEB686EA831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 ההנחיות הסקוטיות </a:t>
            </a:r>
          </a:p>
        </p:txBody>
      </p:sp>
      <p:pic>
        <p:nvPicPr>
          <p:cNvPr id="2" name="תמונה 1">
            <a:extLst>
              <a:ext uri="{FF2B5EF4-FFF2-40B4-BE49-F238E27FC236}">
                <a16:creationId xmlns:a16="http://schemas.microsoft.com/office/drawing/2014/main" id="{4197E538-C0CD-C090-6B52-89AC6AF0E555}"/>
              </a:ext>
            </a:extLst>
          </p:cNvPr>
          <p:cNvPicPr>
            <a:picLocks noChangeAspect="1"/>
          </p:cNvPicPr>
          <p:nvPr/>
        </p:nvPicPr>
        <p:blipFill rotWithShape="1">
          <a:blip r:embed="rId3"/>
          <a:srcRect t="6953" r="55408" b="7180"/>
          <a:stretch>
            <a:fillRect/>
          </a:stretch>
        </p:blipFill>
        <p:spPr>
          <a:xfrm>
            <a:off x="0" y="1"/>
            <a:ext cx="6225362" cy="6858000"/>
          </a:xfrm>
          <a:prstGeom prst="rect">
            <a:avLst/>
          </a:prstGeom>
        </p:spPr>
      </p:pic>
      <p:sp>
        <p:nvSpPr>
          <p:cNvPr id="4" name="תיבת טקסט 3">
            <a:extLst>
              <a:ext uri="{FF2B5EF4-FFF2-40B4-BE49-F238E27FC236}">
                <a16:creationId xmlns:a16="http://schemas.microsoft.com/office/drawing/2014/main" id="{DBE790A9-5EEF-4FF9-2B41-B56D46A19D9A}"/>
              </a:ext>
            </a:extLst>
          </p:cNvPr>
          <p:cNvSpPr txBox="1"/>
          <p:nvPr/>
        </p:nvSpPr>
        <p:spPr>
          <a:xfrm>
            <a:off x="7267114" y="615351"/>
            <a:ext cx="4162426" cy="4144661"/>
          </a:xfrm>
          <a:prstGeom prst="rect">
            <a:avLst/>
          </a:prstGeom>
          <a:noFill/>
        </p:spPr>
        <p:txBody>
          <a:bodyPr wrap="square">
            <a:spAutoFit/>
          </a:bodyPr>
          <a:lstStyle/>
          <a:p>
            <a:pPr algn="ctr">
              <a:lnSpc>
                <a:spcPct val="150000"/>
              </a:lnSpc>
            </a:pPr>
            <a:r>
              <a:rPr lang="he-IL" sz="3600" dirty="0">
                <a:solidFill>
                  <a:srgbClr val="0070C0"/>
                </a:solidFill>
                <a:latin typeface="Arial" panose="020B0604020202020204" pitchFamily="34" charset="0"/>
                <a:cs typeface="Arial" panose="020B0604020202020204" pitchFamily="34" charset="0"/>
              </a:rPr>
              <a:t>כל קובץ בנוי בצורה שיטתית </a:t>
            </a:r>
          </a:p>
          <a:p>
            <a:pPr algn="ctr">
              <a:lnSpc>
                <a:spcPct val="150000"/>
              </a:lnSpc>
            </a:pPr>
            <a:r>
              <a:rPr lang="he-IL" sz="3600" dirty="0">
                <a:solidFill>
                  <a:srgbClr val="0070C0"/>
                </a:solidFill>
                <a:latin typeface="Arial" panose="020B0604020202020204" pitchFamily="34" charset="0"/>
                <a:cs typeface="Arial" panose="020B0604020202020204" pitchFamily="34" charset="0"/>
              </a:rPr>
              <a:t>ומחולק לפרקים</a:t>
            </a:r>
            <a:endParaRPr lang="en-US" sz="3600" dirty="0">
              <a:solidFill>
                <a:srgbClr val="0070C0"/>
              </a:solidFill>
              <a:latin typeface="Arial" panose="020B0604020202020204" pitchFamily="34" charset="0"/>
              <a:cs typeface="Arial" panose="020B0604020202020204" pitchFamily="34" charset="0"/>
            </a:endParaRPr>
          </a:p>
          <a:p>
            <a:pPr algn="ctr">
              <a:lnSpc>
                <a:spcPct val="150000"/>
              </a:lnSpc>
            </a:pPr>
            <a:r>
              <a:rPr lang="he-IL" sz="3600" dirty="0">
                <a:solidFill>
                  <a:srgbClr val="0070C0"/>
                </a:solidFill>
                <a:latin typeface="Arial" panose="020B0604020202020204" pitchFamily="34" charset="0"/>
                <a:cs typeface="Arial" panose="020B0604020202020204" pitchFamily="34" charset="0"/>
              </a:rPr>
              <a:t>בהתאם לגישה לאיזון סימפטומטי</a:t>
            </a:r>
          </a:p>
        </p:txBody>
      </p:sp>
    </p:spTree>
    <p:extLst>
      <p:ext uri="{BB962C8B-B14F-4D97-AF65-F5344CB8AC3E}">
        <p14:creationId xmlns:p14="http://schemas.microsoft.com/office/powerpoint/2010/main" val="2253266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FC9E-B2C6-B215-2E9E-6678916CAF4F}"/>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008348A9-D72A-943A-A5C1-3FBFF0732431}"/>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9DFBAFD1-927B-83EB-C86A-F4003C8EF28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98D1759F-1168-4F7F-46C7-19C43E5AC09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 ההנחיות הסקוטיות </a:t>
            </a:r>
          </a:p>
        </p:txBody>
      </p:sp>
      <p:pic>
        <p:nvPicPr>
          <p:cNvPr id="2" name="מציין מיקום תוכן 4" descr="תמונה שמכילה טקסט, צילום מסך, גופן, תוכנה&#10;&#10;התיאור נוצר באופן אוטומטי">
            <a:extLst>
              <a:ext uri="{FF2B5EF4-FFF2-40B4-BE49-F238E27FC236}">
                <a16:creationId xmlns:a16="http://schemas.microsoft.com/office/drawing/2014/main" id="{A96EE5CB-F985-8F10-88C8-2A571344C44F}"/>
              </a:ext>
            </a:extLst>
          </p:cNvPr>
          <p:cNvPicPr>
            <a:picLocks noChangeAspect="1"/>
          </p:cNvPicPr>
          <p:nvPr/>
        </p:nvPicPr>
        <p:blipFill rotWithShape="1">
          <a:blip r:embed="rId3">
            <a:extLst>
              <a:ext uri="{28A0092B-C50C-407E-A947-70E740481C1C}">
                <a14:useLocalDpi xmlns:a14="http://schemas.microsoft.com/office/drawing/2010/main" val="0"/>
              </a:ext>
            </a:extLst>
          </a:blip>
          <a:srcRect l="396" t="9216" r="-396" b="20157"/>
          <a:stretch>
            <a:fillRect/>
          </a:stretch>
        </p:blipFill>
        <p:spPr>
          <a:xfrm>
            <a:off x="250337" y="1243911"/>
            <a:ext cx="4111206" cy="5614089"/>
          </a:xfrm>
          <a:prstGeom prst="rect">
            <a:avLst/>
          </a:prstGeom>
          <a:ln w="127000" cap="sq">
            <a:solidFill>
              <a:schemeClr val="bg2"/>
            </a:solidFill>
            <a:miter lim="800000"/>
          </a:ln>
          <a:effectLst>
            <a:outerShdw blurRad="57150" dist="50800" dir="2700000" algn="tl" rotWithShape="0">
              <a:srgbClr val="000000">
                <a:alpha val="40000"/>
              </a:srgbClr>
            </a:outerShdw>
          </a:effectLst>
        </p:spPr>
      </p:pic>
      <p:sp>
        <p:nvSpPr>
          <p:cNvPr id="5" name="תיבת טקסט 4">
            <a:extLst>
              <a:ext uri="{FF2B5EF4-FFF2-40B4-BE49-F238E27FC236}">
                <a16:creationId xmlns:a16="http://schemas.microsoft.com/office/drawing/2014/main" id="{5B8E5C0B-8ECA-F2D8-1A67-8F803CC37DF1}"/>
              </a:ext>
            </a:extLst>
          </p:cNvPr>
          <p:cNvSpPr txBox="1"/>
          <p:nvPr/>
        </p:nvSpPr>
        <p:spPr>
          <a:xfrm>
            <a:off x="5268686" y="1411700"/>
            <a:ext cx="5724956" cy="4387420"/>
          </a:xfrm>
          <a:prstGeom prst="rect">
            <a:avLst/>
          </a:prstGeom>
          <a:noFill/>
        </p:spPr>
        <p:txBody>
          <a:bodyPr wrap="square">
            <a:spAutoFit/>
          </a:bodyPr>
          <a:lstStyle/>
          <a:p>
            <a:pPr algn="ctr">
              <a:lnSpc>
                <a:spcPct val="150000"/>
              </a:lnSpc>
            </a:pPr>
            <a:r>
              <a:rPr lang="he-IL" sz="3600" dirty="0">
                <a:solidFill>
                  <a:srgbClr val="0070C0"/>
                </a:solidFill>
              </a:rPr>
              <a:t>פנינו באופן רשמי לארגון ומהר מאוד באדיבותם, התקבל האישור הרשמי לתרגום והתאמת ההנחיות לישראל</a:t>
            </a:r>
          </a:p>
          <a:p>
            <a:pPr algn="ctr">
              <a:lnSpc>
                <a:spcPct val="150000"/>
              </a:lnSpc>
            </a:pPr>
            <a:endParaRPr lang="he-IL" sz="4800" dirty="0">
              <a:solidFill>
                <a:srgbClr val="0070C0"/>
              </a:solidFill>
            </a:endParaRPr>
          </a:p>
        </p:txBody>
      </p:sp>
    </p:spTree>
    <p:extLst>
      <p:ext uri="{BB962C8B-B14F-4D97-AF65-F5344CB8AC3E}">
        <p14:creationId xmlns:p14="http://schemas.microsoft.com/office/powerpoint/2010/main" val="330285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a:extLst>
              <a:ext uri="{FF2B5EF4-FFF2-40B4-BE49-F238E27FC236}">
                <a16:creationId xmlns:a16="http://schemas.microsoft.com/office/drawing/2014/main" id="{5FBA6415-AB56-5E9F-4528-F5F28D836B7B}"/>
              </a:ext>
            </a:extLst>
          </p:cNvPr>
          <p:cNvGrpSpPr/>
          <p:nvPr/>
        </p:nvGrpSpPr>
        <p:grpSpPr>
          <a:xfrm>
            <a:off x="10392103" y="-73050"/>
            <a:ext cx="1653886" cy="1698976"/>
            <a:chOff x="4966855" y="4746131"/>
            <a:chExt cx="2258291" cy="2258291"/>
          </a:xfrm>
        </p:grpSpPr>
        <p:pic>
          <p:nvPicPr>
            <p:cNvPr id="3" name="Graphic 5" descr="Board Room">
              <a:extLst>
                <a:ext uri="{FF2B5EF4-FFF2-40B4-BE49-F238E27FC236}">
                  <a16:creationId xmlns:a16="http://schemas.microsoft.com/office/drawing/2014/main" id="{25B57DE1-C2E4-EB08-3394-F8127CD17A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6855" y="4746131"/>
              <a:ext cx="1648691" cy="1648691"/>
            </a:xfrm>
            <a:custGeom>
              <a:avLst/>
              <a:gdLst/>
              <a:ahLst/>
              <a:cxnLst/>
              <a:rect l="l" t="t" r="r" b="b"/>
              <a:pathLst>
                <a:path w="4141760" h="4377846">
                  <a:moveTo>
                    <a:pt x="0" y="0"/>
                  </a:moveTo>
                  <a:lnTo>
                    <a:pt x="4141760" y="0"/>
                  </a:lnTo>
                  <a:lnTo>
                    <a:pt x="4141760" y="4377846"/>
                  </a:lnTo>
                  <a:lnTo>
                    <a:pt x="0" y="4377846"/>
                  </a:lnTo>
                  <a:close/>
                </a:path>
              </a:pathLst>
            </a:custGeom>
          </p:spPr>
        </p:pic>
        <p:pic>
          <p:nvPicPr>
            <p:cNvPr id="4" name="Graphic 5" descr="Board Room">
              <a:extLst>
                <a:ext uri="{FF2B5EF4-FFF2-40B4-BE49-F238E27FC236}">
                  <a16:creationId xmlns:a16="http://schemas.microsoft.com/office/drawing/2014/main" id="{90A07FB4-06CE-3881-AA13-EF5EAD368B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9255" y="4898531"/>
              <a:ext cx="1648691" cy="1648691"/>
            </a:xfrm>
            <a:custGeom>
              <a:avLst/>
              <a:gdLst/>
              <a:ahLst/>
              <a:cxnLst/>
              <a:rect l="l" t="t" r="r" b="b"/>
              <a:pathLst>
                <a:path w="4141760" h="4377846">
                  <a:moveTo>
                    <a:pt x="0" y="0"/>
                  </a:moveTo>
                  <a:lnTo>
                    <a:pt x="4141760" y="0"/>
                  </a:lnTo>
                  <a:lnTo>
                    <a:pt x="4141760" y="4377846"/>
                  </a:lnTo>
                  <a:lnTo>
                    <a:pt x="0" y="4377846"/>
                  </a:lnTo>
                  <a:close/>
                </a:path>
              </a:pathLst>
            </a:custGeom>
          </p:spPr>
        </p:pic>
        <p:pic>
          <p:nvPicPr>
            <p:cNvPr id="5" name="Graphic 5" descr="Board Room">
              <a:extLst>
                <a:ext uri="{FF2B5EF4-FFF2-40B4-BE49-F238E27FC236}">
                  <a16:creationId xmlns:a16="http://schemas.microsoft.com/office/drawing/2014/main" id="{B0B19C1B-20E7-E74B-37D6-7E80A6B5E8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1655" y="5050931"/>
              <a:ext cx="1648691" cy="1648691"/>
            </a:xfrm>
            <a:custGeom>
              <a:avLst/>
              <a:gdLst/>
              <a:ahLst/>
              <a:cxnLst/>
              <a:rect l="l" t="t" r="r" b="b"/>
              <a:pathLst>
                <a:path w="4141760" h="4377846">
                  <a:moveTo>
                    <a:pt x="0" y="0"/>
                  </a:moveTo>
                  <a:lnTo>
                    <a:pt x="4141760" y="0"/>
                  </a:lnTo>
                  <a:lnTo>
                    <a:pt x="4141760" y="4377846"/>
                  </a:lnTo>
                  <a:lnTo>
                    <a:pt x="0" y="4377846"/>
                  </a:lnTo>
                  <a:close/>
                </a:path>
              </a:pathLst>
            </a:custGeom>
          </p:spPr>
        </p:pic>
        <p:pic>
          <p:nvPicPr>
            <p:cNvPr id="6" name="Graphic 5" descr="Board Room">
              <a:extLst>
                <a:ext uri="{FF2B5EF4-FFF2-40B4-BE49-F238E27FC236}">
                  <a16:creationId xmlns:a16="http://schemas.microsoft.com/office/drawing/2014/main" id="{59570520-8C21-DD19-87BC-5F5B8ACA05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4055" y="5203331"/>
              <a:ext cx="1648691" cy="1648691"/>
            </a:xfrm>
            <a:custGeom>
              <a:avLst/>
              <a:gdLst/>
              <a:ahLst/>
              <a:cxnLst/>
              <a:rect l="l" t="t" r="r" b="b"/>
              <a:pathLst>
                <a:path w="4141760" h="4377846">
                  <a:moveTo>
                    <a:pt x="0" y="0"/>
                  </a:moveTo>
                  <a:lnTo>
                    <a:pt x="4141760" y="0"/>
                  </a:lnTo>
                  <a:lnTo>
                    <a:pt x="4141760" y="4377846"/>
                  </a:lnTo>
                  <a:lnTo>
                    <a:pt x="0" y="4377846"/>
                  </a:lnTo>
                  <a:close/>
                </a:path>
              </a:pathLst>
            </a:custGeom>
          </p:spPr>
        </p:pic>
        <p:pic>
          <p:nvPicPr>
            <p:cNvPr id="7" name="Graphic 5" descr="Board Room">
              <a:extLst>
                <a:ext uri="{FF2B5EF4-FFF2-40B4-BE49-F238E27FC236}">
                  <a16:creationId xmlns:a16="http://schemas.microsoft.com/office/drawing/2014/main" id="{BBA62BF1-0357-35E8-B16D-C2B3F146FC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6455" y="5355731"/>
              <a:ext cx="1648691" cy="1648691"/>
            </a:xfrm>
            <a:custGeom>
              <a:avLst/>
              <a:gdLst/>
              <a:ahLst/>
              <a:cxnLst/>
              <a:rect l="l" t="t" r="r" b="b"/>
              <a:pathLst>
                <a:path w="4141760" h="4377846">
                  <a:moveTo>
                    <a:pt x="0" y="0"/>
                  </a:moveTo>
                  <a:lnTo>
                    <a:pt x="4141760" y="0"/>
                  </a:lnTo>
                  <a:lnTo>
                    <a:pt x="4141760" y="4377846"/>
                  </a:lnTo>
                  <a:lnTo>
                    <a:pt x="0" y="4377846"/>
                  </a:lnTo>
                  <a:close/>
                </a:path>
              </a:pathLst>
            </a:custGeom>
          </p:spPr>
        </p:pic>
      </p:grpSp>
      <p:graphicFrame>
        <p:nvGraphicFramePr>
          <p:cNvPr id="8" name="דיאגרמה 7">
            <a:extLst>
              <a:ext uri="{FF2B5EF4-FFF2-40B4-BE49-F238E27FC236}">
                <a16:creationId xmlns:a16="http://schemas.microsoft.com/office/drawing/2014/main" id="{2E86EA5F-B6E0-A6AB-AE42-BBB56CB03BBA}"/>
              </a:ext>
            </a:extLst>
          </p:cNvPr>
          <p:cNvGraphicFramePr/>
          <p:nvPr>
            <p:extLst>
              <p:ext uri="{D42A27DB-BD31-4B8C-83A1-F6EECF244321}">
                <p14:modId xmlns:p14="http://schemas.microsoft.com/office/powerpoint/2010/main" val="3729564161"/>
              </p:ext>
            </p:extLst>
          </p:nvPr>
        </p:nvGraphicFramePr>
        <p:xfrm>
          <a:off x="1082101" y="156260"/>
          <a:ext cx="9254196" cy="42869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תיבת טקסט 9">
            <a:extLst>
              <a:ext uri="{FF2B5EF4-FFF2-40B4-BE49-F238E27FC236}">
                <a16:creationId xmlns:a16="http://schemas.microsoft.com/office/drawing/2014/main" id="{88A48D8F-49DB-BD47-452A-96722BDD501B}"/>
              </a:ext>
            </a:extLst>
          </p:cNvPr>
          <p:cNvSpPr txBox="1"/>
          <p:nvPr/>
        </p:nvSpPr>
        <p:spPr>
          <a:xfrm>
            <a:off x="555159" y="4218039"/>
            <a:ext cx="10663887" cy="2205668"/>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a:spAutoFit/>
          </a:bodyPr>
          <a:lstStyle/>
          <a:p>
            <a:pPr algn="r" rtl="1"/>
            <a:r>
              <a:rPr lang="he-IL" sz="3600" u="sng" dirty="0">
                <a:solidFill>
                  <a:srgbClr val="107F8B"/>
                </a:solidFill>
              </a:rPr>
              <a:t>ועדת היגוי</a:t>
            </a:r>
          </a:p>
          <a:p>
            <a:pPr algn="r" rtl="1">
              <a:lnSpc>
                <a:spcPct val="150000"/>
              </a:lnSpc>
            </a:pPr>
            <a:r>
              <a:rPr lang="he-IL" sz="3600" dirty="0">
                <a:solidFill>
                  <a:srgbClr val="107F8B"/>
                </a:solidFill>
              </a:rPr>
              <a:t>כל מומחית התייחסה לאספקט מסוים- </a:t>
            </a:r>
          </a:p>
          <a:p>
            <a:pPr algn="r" rtl="1">
              <a:lnSpc>
                <a:spcPct val="150000"/>
              </a:lnSpc>
            </a:pPr>
            <a:r>
              <a:rPr lang="he-IL" sz="3600" dirty="0">
                <a:solidFill>
                  <a:srgbClr val="107F8B"/>
                </a:solidFill>
              </a:rPr>
              <a:t>הגהה לשונית, טיפול תרופתי </a:t>
            </a:r>
            <a:r>
              <a:rPr lang="he-IL" sz="3600" dirty="0" err="1">
                <a:solidFill>
                  <a:srgbClr val="107F8B"/>
                </a:solidFill>
              </a:rPr>
              <a:t>בבי''ח</a:t>
            </a:r>
            <a:r>
              <a:rPr lang="he-IL" sz="3600" dirty="0">
                <a:solidFill>
                  <a:srgbClr val="107F8B"/>
                </a:solidFill>
              </a:rPr>
              <a:t> ובקהילה ועוד. </a:t>
            </a:r>
          </a:p>
        </p:txBody>
      </p:sp>
      <p:pic>
        <p:nvPicPr>
          <p:cNvPr id="12" name="גרפיקה 11" descr="פגיעה במטרה קו מיתאר">
            <a:extLst>
              <a:ext uri="{FF2B5EF4-FFF2-40B4-BE49-F238E27FC236}">
                <a16:creationId xmlns:a16="http://schemas.microsoft.com/office/drawing/2014/main" id="{4332EF21-A774-2CC2-FB1B-67ECDAF994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92588" y="4300903"/>
            <a:ext cx="530177" cy="530177"/>
          </a:xfrm>
          <a:prstGeom prst="rect">
            <a:avLst/>
          </a:prstGeom>
        </p:spPr>
      </p:pic>
    </p:spTree>
    <p:extLst>
      <p:ext uri="{BB962C8B-B14F-4D97-AF65-F5344CB8AC3E}">
        <p14:creationId xmlns:p14="http://schemas.microsoft.com/office/powerpoint/2010/main" val="3137759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FED8F-5CFA-92F3-0A05-8E450191D9B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E61FC51E-697B-28A4-8A79-9CF431C4DC4B}"/>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6" name="כותרת 1">
            <a:extLst>
              <a:ext uri="{FF2B5EF4-FFF2-40B4-BE49-F238E27FC236}">
                <a16:creationId xmlns:a16="http://schemas.microsoft.com/office/drawing/2014/main" id="{12446BB9-BC9A-46B9-9832-F224E628CC4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 ההנחיות הסקוטיות </a:t>
            </a:r>
          </a:p>
        </p:txBody>
      </p:sp>
      <p:pic>
        <p:nvPicPr>
          <p:cNvPr id="5" name="תמונה 4">
            <a:extLst>
              <a:ext uri="{FF2B5EF4-FFF2-40B4-BE49-F238E27FC236}">
                <a16:creationId xmlns:a16="http://schemas.microsoft.com/office/drawing/2014/main" id="{460BFAD8-05A4-ACFE-BBF3-D556DA192C03}"/>
              </a:ext>
            </a:extLst>
          </p:cNvPr>
          <p:cNvPicPr>
            <a:picLocks noChangeAspect="1"/>
          </p:cNvPicPr>
          <p:nvPr/>
        </p:nvPicPr>
        <p:blipFill rotWithShape="1">
          <a:blip r:embed="rId3"/>
          <a:srcRect t="4745" b="10258"/>
          <a:stretch/>
        </p:blipFill>
        <p:spPr>
          <a:xfrm>
            <a:off x="185404" y="161637"/>
            <a:ext cx="6065631" cy="6534726"/>
          </a:xfrm>
          <a:prstGeom prst="rect">
            <a:avLst/>
          </a:prstGeom>
          <a:ln>
            <a:noFill/>
          </a:ln>
          <a:effectLst>
            <a:outerShdw blurRad="190500" algn="tl" rotWithShape="0">
              <a:srgbClr val="000000">
                <a:alpha val="70000"/>
              </a:srgbClr>
            </a:outerShdw>
          </a:effectLst>
        </p:spPr>
      </p:pic>
      <p:sp>
        <p:nvSpPr>
          <p:cNvPr id="7" name="תיבת טקסט 6">
            <a:extLst>
              <a:ext uri="{FF2B5EF4-FFF2-40B4-BE49-F238E27FC236}">
                <a16:creationId xmlns:a16="http://schemas.microsoft.com/office/drawing/2014/main" id="{4E0DCBA3-1762-4029-1C0A-421F65EC2AF5}"/>
              </a:ext>
            </a:extLst>
          </p:cNvPr>
          <p:cNvSpPr txBox="1"/>
          <p:nvPr/>
        </p:nvSpPr>
        <p:spPr>
          <a:xfrm>
            <a:off x="6828091" y="657929"/>
            <a:ext cx="4900612" cy="3316164"/>
          </a:xfrm>
          <a:prstGeom prst="rect">
            <a:avLst/>
          </a:prstGeom>
          <a:noFill/>
        </p:spPr>
        <p:txBody>
          <a:bodyPr wrap="square">
            <a:spAutoFit/>
          </a:bodyPr>
          <a:lstStyle/>
          <a:p>
            <a:pPr algn="ctr">
              <a:lnSpc>
                <a:spcPct val="150000"/>
              </a:lnSpc>
            </a:pPr>
            <a:r>
              <a:rPr lang="he-IL" sz="3600" dirty="0">
                <a:solidFill>
                  <a:srgbClr val="0070C0"/>
                </a:solidFill>
              </a:rPr>
              <a:t>ההנחיות קיימות בפורמט</a:t>
            </a:r>
          </a:p>
          <a:p>
            <a:pPr algn="ctr">
              <a:lnSpc>
                <a:spcPct val="150000"/>
              </a:lnSpc>
            </a:pPr>
            <a:r>
              <a:rPr lang="en-US" sz="3600" dirty="0">
                <a:solidFill>
                  <a:srgbClr val="0070C0"/>
                </a:solidFill>
              </a:rPr>
              <a:t>PDF</a:t>
            </a:r>
          </a:p>
          <a:p>
            <a:pPr algn="ctr">
              <a:lnSpc>
                <a:spcPct val="150000"/>
              </a:lnSpc>
            </a:pPr>
            <a:r>
              <a:rPr lang="he-IL" sz="3600" dirty="0">
                <a:solidFill>
                  <a:srgbClr val="0070C0"/>
                </a:solidFill>
              </a:rPr>
              <a:t>וניתנות</a:t>
            </a:r>
            <a:endParaRPr lang="en-US" sz="3600" dirty="0">
              <a:solidFill>
                <a:srgbClr val="0070C0"/>
              </a:solidFill>
            </a:endParaRPr>
          </a:p>
          <a:p>
            <a:pPr algn="ctr">
              <a:lnSpc>
                <a:spcPct val="150000"/>
              </a:lnSpc>
            </a:pPr>
            <a:r>
              <a:rPr lang="he-IL" sz="3600" dirty="0">
                <a:solidFill>
                  <a:srgbClr val="0070C0"/>
                </a:solidFill>
              </a:rPr>
              <a:t>להורדה ישירות מהאתר</a:t>
            </a:r>
            <a:endParaRPr lang="he-IL" sz="3600" dirty="0">
              <a:solidFill>
                <a:srgbClr val="0070C0"/>
              </a:solidFill>
              <a:cs typeface="+mj-cs"/>
            </a:endParaRPr>
          </a:p>
        </p:txBody>
      </p:sp>
    </p:spTree>
    <p:extLst>
      <p:ext uri="{BB962C8B-B14F-4D97-AF65-F5344CB8AC3E}">
        <p14:creationId xmlns:p14="http://schemas.microsoft.com/office/powerpoint/2010/main" val="1477451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64583-FFE6-1B4C-BED7-CE2149A0D70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EB17A3D8-6C3C-F20B-DA00-593A3211492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6" name="כותרת 1">
            <a:extLst>
              <a:ext uri="{FF2B5EF4-FFF2-40B4-BE49-F238E27FC236}">
                <a16:creationId xmlns:a16="http://schemas.microsoft.com/office/drawing/2014/main" id="{4541F1C9-05CE-110A-2DB3-650E28643C46}"/>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 ההנחיות הסקוטיות </a:t>
            </a:r>
          </a:p>
        </p:txBody>
      </p:sp>
      <p:pic>
        <p:nvPicPr>
          <p:cNvPr id="5" name="Picture 4" descr="A screenshot of a computer&#10;&#10;AI-generated content may be incorrect.">
            <a:extLst>
              <a:ext uri="{FF2B5EF4-FFF2-40B4-BE49-F238E27FC236}">
                <a16:creationId xmlns:a16="http://schemas.microsoft.com/office/drawing/2014/main" id="{3AE86F09-79FA-0559-CE40-D2A8C5FC8862}"/>
              </a:ext>
            </a:extLst>
          </p:cNvPr>
          <p:cNvPicPr>
            <a:picLocks noChangeAspect="1"/>
          </p:cNvPicPr>
          <p:nvPr/>
        </p:nvPicPr>
        <p:blipFill>
          <a:blip r:embed="rId3"/>
          <a:stretch>
            <a:fillRect/>
          </a:stretch>
        </p:blipFill>
        <p:spPr>
          <a:xfrm>
            <a:off x="453201" y="484957"/>
            <a:ext cx="11082509" cy="5416113"/>
          </a:xfrm>
          <a:prstGeom prst="rect">
            <a:avLst/>
          </a:prstGeom>
        </p:spPr>
      </p:pic>
    </p:spTree>
    <p:extLst>
      <p:ext uri="{BB962C8B-B14F-4D97-AF65-F5344CB8AC3E}">
        <p14:creationId xmlns:p14="http://schemas.microsoft.com/office/powerpoint/2010/main" val="1517790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ndi">
            <a:hlinkClick r:id="" action="ppaction://media"/>
            <a:extLst>
              <a:ext uri="{FF2B5EF4-FFF2-40B4-BE49-F238E27FC236}">
                <a16:creationId xmlns:a16="http://schemas.microsoft.com/office/drawing/2014/main" id="{FD6A4EB8-6B5A-41A5-D70C-D8402B28C7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71678" y="5867"/>
            <a:ext cx="3166194" cy="6859559"/>
          </a:xfrm>
          <a:prstGeom prst="rect">
            <a:avLst/>
          </a:prstGeom>
        </p:spPr>
      </p:pic>
    </p:spTree>
    <p:extLst>
      <p:ext uri="{BB962C8B-B14F-4D97-AF65-F5344CB8AC3E}">
        <p14:creationId xmlns:p14="http://schemas.microsoft.com/office/powerpoint/2010/main" val="298468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D4298868-03EB-B3CC-2B4B-22893B968688}"/>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341BC55E-1DA4-94C9-A8C6-F96B2BF99CF2}"/>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sp>
        <p:nvSpPr>
          <p:cNvPr id="5" name="תיבת טקסט 4">
            <a:extLst>
              <a:ext uri="{FF2B5EF4-FFF2-40B4-BE49-F238E27FC236}">
                <a16:creationId xmlns:a16="http://schemas.microsoft.com/office/drawing/2014/main" id="{F01B2429-A27D-411D-B9F9-1CA7ABB8CE02}"/>
              </a:ext>
            </a:extLst>
          </p:cNvPr>
          <p:cNvSpPr txBox="1"/>
          <p:nvPr/>
        </p:nvSpPr>
        <p:spPr>
          <a:xfrm>
            <a:off x="97104" y="1699600"/>
            <a:ext cx="11709175" cy="4401205"/>
          </a:xfrm>
          <a:prstGeom prst="rect">
            <a:avLst/>
          </a:prstGeom>
          <a:noFill/>
        </p:spPr>
        <p:txBody>
          <a:bodyPr wrap="square">
            <a:spAutoFit/>
          </a:bodyPr>
          <a:lstStyle/>
          <a:p>
            <a:pPr marL="457200" indent="-457200" algn="l">
              <a:buFont typeface="Arial" panose="020B0604020202020204" pitchFamily="34" charset="0"/>
              <a:buChar char="•"/>
            </a:pPr>
            <a:r>
              <a:rPr lang="en-US" sz="2800" b="1" dirty="0">
                <a:solidFill>
                  <a:srgbClr val="107F8B"/>
                </a:solidFill>
              </a:rPr>
              <a:t>Oxford Textbook of Palliative Medicine 6</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 </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Nathan I. Cherny (ed.), Marie T. Fallon (ed.), Stein </a:t>
            </a:r>
            <a:r>
              <a:rPr lang="en-US" sz="2800" dirty="0" err="1">
                <a:latin typeface="Times New Roman" panose="02020603050405020304" pitchFamily="18" charset="0"/>
                <a:cs typeface="Times New Roman" panose="02020603050405020304" pitchFamily="18" charset="0"/>
              </a:rPr>
              <a:t>Kaasa</a:t>
            </a:r>
            <a:r>
              <a:rPr lang="en-US" sz="2800" dirty="0">
                <a:latin typeface="Times New Roman" panose="02020603050405020304" pitchFamily="18" charset="0"/>
                <a:cs typeface="Times New Roman" panose="02020603050405020304" pitchFamily="18" charset="0"/>
              </a:rPr>
              <a:t> (ed.), Russell K.     </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Portenoy</a:t>
            </a:r>
            <a:r>
              <a:rPr lang="en-US" sz="2800" dirty="0">
                <a:latin typeface="Times New Roman" panose="02020603050405020304" pitchFamily="18" charset="0"/>
                <a:cs typeface="Times New Roman" panose="02020603050405020304" pitchFamily="18" charset="0"/>
              </a:rPr>
              <a:t> (ed.), David C. </a:t>
            </a:r>
            <a:r>
              <a:rPr lang="en-US" sz="2800" dirty="0" err="1">
                <a:latin typeface="Times New Roman" panose="02020603050405020304" pitchFamily="18" charset="0"/>
                <a:cs typeface="Times New Roman" panose="02020603050405020304" pitchFamily="18" charset="0"/>
              </a:rPr>
              <a:t>Currow</a:t>
            </a:r>
            <a:r>
              <a:rPr lang="en-US" sz="2800" dirty="0">
                <a:latin typeface="Times New Roman" panose="02020603050405020304" pitchFamily="18" charset="0"/>
                <a:cs typeface="Times New Roman" panose="02020603050405020304" pitchFamily="18" charset="0"/>
              </a:rPr>
              <a:t> (ed.) (2021) </a:t>
            </a:r>
          </a:p>
          <a:p>
            <a:pPr algn="l"/>
            <a:endParaRPr lang="en-US" sz="2800" b="1" dirty="0">
              <a:solidFill>
                <a:srgbClr val="107F8B"/>
              </a:solidFill>
            </a:endParaRPr>
          </a:p>
          <a:p>
            <a:pPr marL="457200" indent="-457200" algn="l">
              <a:buFont typeface="Arial" panose="020B0604020202020204" pitchFamily="34" charset="0"/>
              <a:buChar char="•"/>
            </a:pPr>
            <a:r>
              <a:rPr lang="en-US" sz="2800" b="1" dirty="0">
                <a:solidFill>
                  <a:srgbClr val="107F8B"/>
                </a:solidFill>
              </a:rPr>
              <a:t>Textbook of Palliative Medicine and Supportive Care 3</a:t>
            </a:r>
            <a:r>
              <a:rPr lang="en-US" sz="2800" b="1" baseline="30000" dirty="0">
                <a:solidFill>
                  <a:srgbClr val="107F8B"/>
                </a:solidFill>
              </a:rPr>
              <a:t>rd</a:t>
            </a:r>
            <a:r>
              <a:rPr lang="en-US" sz="2800" b="1" dirty="0">
                <a:solidFill>
                  <a:srgbClr val="107F8B"/>
                </a:solidFill>
              </a:rPr>
              <a:t> </a:t>
            </a:r>
            <a:r>
              <a:rPr lang="en-US" sz="2800" b="1" dirty="0" err="1">
                <a:solidFill>
                  <a:srgbClr val="107F8B"/>
                </a:solidFill>
              </a:rPr>
              <a:t>edn</a:t>
            </a:r>
            <a:r>
              <a:rPr lang="en-US" sz="2800" b="1" dirty="0">
                <a:solidFill>
                  <a:srgbClr val="107F8B"/>
                </a:solidFill>
              </a:rPr>
              <a:t>.</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Bruera</a:t>
            </a:r>
            <a:r>
              <a:rPr lang="en-US" sz="2800" dirty="0">
                <a:latin typeface="Times New Roman" panose="02020603050405020304" pitchFamily="18" charset="0"/>
                <a:cs typeface="Times New Roman" panose="02020603050405020304" pitchFamily="18" charset="0"/>
              </a:rPr>
              <a:t>, Higginson, von </a:t>
            </a:r>
            <a:r>
              <a:rPr lang="en-US" sz="2800" dirty="0" err="1">
                <a:latin typeface="Times New Roman" panose="02020603050405020304" pitchFamily="18" charset="0"/>
                <a:cs typeface="Times New Roman" panose="02020603050405020304" pitchFamily="18" charset="0"/>
              </a:rPr>
              <a:t>Gunten</a:t>
            </a:r>
            <a:r>
              <a:rPr lang="en-US" sz="2800" dirty="0">
                <a:latin typeface="Times New Roman" panose="02020603050405020304" pitchFamily="18" charset="0"/>
                <a:cs typeface="Times New Roman" panose="02020603050405020304" pitchFamily="18" charset="0"/>
              </a:rPr>
              <a:t> &amp; Morita (2021)</a:t>
            </a:r>
          </a:p>
          <a:p>
            <a:pPr marL="457200" indent="-457200" algn="l">
              <a:buFont typeface="Arial" panose="020B0604020202020204" pitchFamily="34" charset="0"/>
              <a:buChar char="•"/>
            </a:pPr>
            <a:endParaRPr lang="he-IL" sz="2800" b="1" dirty="0">
              <a:solidFill>
                <a:srgbClr val="107F8B"/>
              </a:solidFill>
            </a:endParaRPr>
          </a:p>
          <a:p>
            <a:pPr marL="457200" indent="-457200" algn="l">
              <a:buFont typeface="Arial" panose="020B0604020202020204" pitchFamily="34" charset="0"/>
              <a:buChar char="•"/>
            </a:pPr>
            <a:r>
              <a:rPr lang="en-US" sz="2800" b="1" dirty="0">
                <a:solidFill>
                  <a:srgbClr val="107F8B"/>
                </a:solidFill>
              </a:rPr>
              <a:t>Oxford Handbook of Palliative Care (3 </a:t>
            </a:r>
            <a:r>
              <a:rPr lang="en-US" sz="2800" b="1" dirty="0" err="1">
                <a:solidFill>
                  <a:srgbClr val="107F8B"/>
                </a:solidFill>
              </a:rPr>
              <a:t>edn</a:t>
            </a:r>
            <a:r>
              <a:rPr lang="en-US" sz="2800" b="1" dirty="0">
                <a:solidFill>
                  <a:srgbClr val="107F8B"/>
                </a:solidFill>
              </a:rPr>
              <a:t>) </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Max Watson (ed.), Stephen Ward (ed.), Nandini </a:t>
            </a:r>
            <a:r>
              <a:rPr lang="en-US" sz="2800" dirty="0" err="1">
                <a:latin typeface="Times New Roman" panose="02020603050405020304" pitchFamily="18" charset="0"/>
                <a:cs typeface="Times New Roman" panose="02020603050405020304" pitchFamily="18" charset="0"/>
              </a:rPr>
              <a:t>Vallath</a:t>
            </a:r>
            <a:r>
              <a:rPr lang="en-US" sz="2800" dirty="0">
                <a:latin typeface="Times New Roman" panose="02020603050405020304" pitchFamily="18" charset="0"/>
                <a:cs typeface="Times New Roman" panose="02020603050405020304" pitchFamily="18" charset="0"/>
              </a:rPr>
              <a:t> (ed.),   </a:t>
            </a:r>
          </a:p>
          <a:p>
            <a:pPr algn="l"/>
            <a:r>
              <a:rPr lang="en-US" sz="2800" dirty="0">
                <a:latin typeface="Times New Roman" panose="02020603050405020304" pitchFamily="18" charset="0"/>
                <a:cs typeface="Times New Roman" panose="02020603050405020304" pitchFamily="18" charset="0"/>
              </a:rPr>
              <a:t>     Jo Wells (ed.), Rachel Campbell (ed.) (2019)</a:t>
            </a:r>
            <a:endParaRPr lang="he-IL"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403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0D7A83C1-67B3-E43E-9884-C78D42DBF7A6}"/>
              </a:ext>
            </a:extLst>
          </p:cNvPr>
          <p:cNvPicPr>
            <a:picLocks noChangeAspect="1"/>
          </p:cNvPicPr>
          <p:nvPr/>
        </p:nvPicPr>
        <p:blipFill>
          <a:blip r:embed="rId3"/>
          <a:stretch>
            <a:fillRect/>
          </a:stretch>
        </p:blipFill>
        <p:spPr>
          <a:xfrm>
            <a:off x="2878372" y="4638"/>
            <a:ext cx="6853362" cy="6853362"/>
          </a:xfrm>
          <a:prstGeom prst="rect">
            <a:avLst/>
          </a:prstGeom>
        </p:spPr>
      </p:pic>
    </p:spTree>
    <p:extLst>
      <p:ext uri="{BB962C8B-B14F-4D97-AF65-F5344CB8AC3E}">
        <p14:creationId xmlns:p14="http://schemas.microsoft.com/office/powerpoint/2010/main" val="549075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9E5C5C7C-10BD-0E7F-B76E-67E12C034866}"/>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17C064B8-1821-5149-6448-BADC660BB18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AI</a:t>
            </a:r>
            <a:r>
              <a:rPr lang="he-IL" sz="4800" b="1" dirty="0"/>
              <a:t>- בואו נדבר על זה...</a:t>
            </a:r>
          </a:p>
        </p:txBody>
      </p:sp>
      <p:pic>
        <p:nvPicPr>
          <p:cNvPr id="1026" name="Picture 2" descr="What is Artificial Intelligence (AI ...">
            <a:extLst>
              <a:ext uri="{FF2B5EF4-FFF2-40B4-BE49-F238E27FC236}">
                <a16:creationId xmlns:a16="http://schemas.microsoft.com/office/drawing/2014/main" id="{2E536FD7-C96D-8905-150D-2B7E83C0E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65" y="4843463"/>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724126D2-D901-3460-877E-21D793D1165A}"/>
              </a:ext>
            </a:extLst>
          </p:cNvPr>
          <p:cNvSpPr txBox="1"/>
          <p:nvPr/>
        </p:nvSpPr>
        <p:spPr>
          <a:xfrm>
            <a:off x="4682613" y="1411700"/>
            <a:ext cx="6311029" cy="820674"/>
          </a:xfrm>
          <a:prstGeom prst="rect">
            <a:avLst/>
          </a:prstGeom>
          <a:noFill/>
        </p:spPr>
        <p:txBody>
          <a:bodyPr wrap="square">
            <a:spAutoFit/>
          </a:bodyPr>
          <a:lstStyle/>
          <a:p>
            <a:pPr marL="360363" indent="-360363" algn="r" rtl="1">
              <a:lnSpc>
                <a:spcPct val="150000"/>
              </a:lnSpc>
              <a:buFont typeface="Arial" panose="020B0604020202020204" pitchFamily="34" charset="0"/>
              <a:buChar char="•"/>
            </a:pPr>
            <a:r>
              <a:rPr lang="he-IL" sz="3600" dirty="0">
                <a:solidFill>
                  <a:srgbClr val="0070C0"/>
                </a:solidFill>
              </a:rPr>
              <a:t>מהי בינה מלאכותית יוצרת?</a:t>
            </a:r>
            <a:endParaRPr lang="he-IL" sz="4800" dirty="0">
              <a:solidFill>
                <a:srgbClr val="0070C0"/>
              </a:solidFill>
            </a:endParaRPr>
          </a:p>
        </p:txBody>
      </p:sp>
      <p:sp>
        <p:nvSpPr>
          <p:cNvPr id="6" name="תיבת טקסט 5">
            <a:extLst>
              <a:ext uri="{FF2B5EF4-FFF2-40B4-BE49-F238E27FC236}">
                <a16:creationId xmlns:a16="http://schemas.microsoft.com/office/drawing/2014/main" id="{4F526220-86B2-0B62-EC3D-52DAE13683F9}"/>
              </a:ext>
            </a:extLst>
          </p:cNvPr>
          <p:cNvSpPr txBox="1"/>
          <p:nvPr/>
        </p:nvSpPr>
        <p:spPr>
          <a:xfrm>
            <a:off x="1406048" y="2543557"/>
            <a:ext cx="9963981" cy="2597827"/>
          </a:xfrm>
          <a:prstGeom prst="rect">
            <a:avLst/>
          </a:prstGeom>
          <a:noFill/>
        </p:spPr>
        <p:txBody>
          <a:bodyPr wrap="square">
            <a:spAutoFit/>
          </a:bodyPr>
          <a:lstStyle/>
          <a:p>
            <a:pPr algn="r" rtl="1">
              <a:lnSpc>
                <a:spcPct val="150000"/>
              </a:lnSpc>
            </a:pPr>
            <a:r>
              <a:rPr lang="he-IL" sz="2800" dirty="0"/>
              <a:t>טכנולוגיה שיכולה </a:t>
            </a:r>
            <a:r>
              <a:rPr lang="he-IL" sz="2800" b="1" dirty="0"/>
              <a:t>ליצור חומרים חדשים לגמרי</a:t>
            </a:r>
            <a:r>
              <a:rPr lang="he-IL" sz="2800" dirty="0"/>
              <a:t>—כמו ניתוח נתונים וכתיבת סיכום, ניסוח מייל להנהלה, ברכה לקולגה שפורשת, סיפור לפני השינה, תכנון סידור עבודה או יצירת תמונה להמחשה במצגת—</a:t>
            </a:r>
            <a:r>
              <a:rPr lang="he-IL" sz="2800" b="1" dirty="0"/>
              <a:t>פשוט על סמך הנחיות שאתם נותנים לה.</a:t>
            </a:r>
            <a:endParaRPr lang="he-IL" sz="4000" b="1" dirty="0">
              <a:solidFill>
                <a:srgbClr val="0070C0"/>
              </a:solidFill>
            </a:endParaRPr>
          </a:p>
        </p:txBody>
      </p:sp>
      <p:sp>
        <p:nvSpPr>
          <p:cNvPr id="7" name="תיבת טקסט 6">
            <a:extLst>
              <a:ext uri="{FF2B5EF4-FFF2-40B4-BE49-F238E27FC236}">
                <a16:creationId xmlns:a16="http://schemas.microsoft.com/office/drawing/2014/main" id="{849ACC2B-AF72-E30E-10B3-670A724EDCAD}"/>
              </a:ext>
            </a:extLst>
          </p:cNvPr>
          <p:cNvSpPr txBox="1"/>
          <p:nvPr/>
        </p:nvSpPr>
        <p:spPr>
          <a:xfrm>
            <a:off x="1406047" y="5345123"/>
            <a:ext cx="9963981" cy="739754"/>
          </a:xfrm>
          <a:prstGeom prst="rect">
            <a:avLst/>
          </a:prstGeom>
          <a:noFill/>
        </p:spPr>
        <p:txBody>
          <a:bodyPr wrap="square">
            <a:spAutoFit/>
          </a:bodyPr>
          <a:lstStyle/>
          <a:p>
            <a:pPr algn="r" rtl="1">
              <a:lnSpc>
                <a:spcPct val="150000"/>
              </a:lnSpc>
            </a:pPr>
            <a:r>
              <a:rPr lang="he-IL" sz="3200" dirty="0"/>
              <a:t>כמעט כמו עוזר אישי...</a:t>
            </a:r>
          </a:p>
        </p:txBody>
      </p:sp>
    </p:spTree>
    <p:extLst>
      <p:ext uri="{BB962C8B-B14F-4D97-AF65-F5344CB8AC3E}">
        <p14:creationId xmlns:p14="http://schemas.microsoft.com/office/powerpoint/2010/main" val="4039771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48391-00F3-4B2A-AF9F-F8087E213594}"/>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747F4559-E69F-7478-C42E-F0D0B1592419}"/>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8F65CFBD-CACA-631D-B2AC-5A61B05AD9A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AI</a:t>
            </a:r>
            <a:r>
              <a:rPr lang="he-IL" sz="4800" b="1" dirty="0"/>
              <a:t>- אתגרים</a:t>
            </a:r>
          </a:p>
        </p:txBody>
      </p:sp>
      <p:sp>
        <p:nvSpPr>
          <p:cNvPr id="6" name="תיבת טקסט 5">
            <a:extLst>
              <a:ext uri="{FF2B5EF4-FFF2-40B4-BE49-F238E27FC236}">
                <a16:creationId xmlns:a16="http://schemas.microsoft.com/office/drawing/2014/main" id="{D380407A-270A-9899-24D3-4CD4FA337E63}"/>
              </a:ext>
            </a:extLst>
          </p:cNvPr>
          <p:cNvSpPr txBox="1"/>
          <p:nvPr/>
        </p:nvSpPr>
        <p:spPr>
          <a:xfrm>
            <a:off x="407144" y="1172214"/>
            <a:ext cx="11377712" cy="4536819"/>
          </a:xfrm>
          <a:prstGeom prst="rect">
            <a:avLst/>
          </a:prstGeom>
          <a:noFill/>
        </p:spPr>
        <p:txBody>
          <a:bodyPr wrap="square">
            <a:spAutoFit/>
          </a:bodyPr>
          <a:lstStyle/>
          <a:p>
            <a:pPr algn="r" rtl="1">
              <a:lnSpc>
                <a:spcPct val="150000"/>
              </a:lnSpc>
            </a:pPr>
            <a:r>
              <a:rPr lang="he-IL" sz="2800" dirty="0"/>
              <a:t>צריך לזכור שאנחנו המפעילים ובינה מלאכותית כמו כל כלי דורשת </a:t>
            </a:r>
          </a:p>
          <a:p>
            <a:pPr algn="r" rtl="1">
              <a:lnSpc>
                <a:spcPct val="150000"/>
              </a:lnSpc>
            </a:pPr>
            <a:r>
              <a:rPr lang="he-IL" sz="2800" dirty="0"/>
              <a:t>פיקוח אנושי תמידי. עלינו לשים לב ל:</a:t>
            </a:r>
          </a:p>
          <a:p>
            <a:pPr marL="457200" indent="-457200" algn="r" rtl="1">
              <a:lnSpc>
                <a:spcPct val="150000"/>
              </a:lnSpc>
              <a:buFontTx/>
              <a:buChar char="-"/>
            </a:pPr>
            <a:r>
              <a:rPr lang="he-IL" sz="2800" b="1" dirty="0">
                <a:solidFill>
                  <a:srgbClr val="0070C0"/>
                </a:solidFill>
              </a:rPr>
              <a:t>טעויות קריטיות</a:t>
            </a:r>
          </a:p>
          <a:p>
            <a:pPr marL="571500" indent="-571500" algn="r" rtl="1">
              <a:lnSpc>
                <a:spcPct val="150000"/>
              </a:lnSpc>
              <a:buFontTx/>
              <a:buChar char="-"/>
            </a:pPr>
            <a:r>
              <a:rPr lang="he-IL" sz="2800" b="1" dirty="0">
                <a:solidFill>
                  <a:srgbClr val="0070C0"/>
                </a:solidFill>
              </a:rPr>
              <a:t>''הזיות''</a:t>
            </a:r>
          </a:p>
          <a:p>
            <a:pPr marL="571500" indent="-571500" algn="r" rtl="1">
              <a:lnSpc>
                <a:spcPct val="150000"/>
              </a:lnSpc>
              <a:buFontTx/>
              <a:buChar char="-"/>
            </a:pPr>
            <a:r>
              <a:rPr lang="he-IL" sz="2800" b="1" dirty="0">
                <a:solidFill>
                  <a:srgbClr val="0070C0"/>
                </a:solidFill>
              </a:rPr>
              <a:t>הטיות בנתוני אימון</a:t>
            </a:r>
          </a:p>
          <a:p>
            <a:pPr marL="571500" indent="-571500" algn="r" rtl="1">
              <a:lnSpc>
                <a:spcPct val="150000"/>
              </a:lnSpc>
              <a:buFontTx/>
              <a:buChar char="-"/>
            </a:pPr>
            <a:r>
              <a:rPr lang="he-IL" sz="2800" b="1" dirty="0">
                <a:solidFill>
                  <a:srgbClr val="0070C0"/>
                </a:solidFill>
              </a:rPr>
              <a:t>דליפת מידע</a:t>
            </a:r>
          </a:p>
          <a:p>
            <a:pPr marL="571500" indent="-571500" algn="r" rtl="1">
              <a:lnSpc>
                <a:spcPct val="150000"/>
              </a:lnSpc>
              <a:buFontTx/>
              <a:buChar char="-"/>
            </a:pPr>
            <a:r>
              <a:rPr lang="he-IL" sz="2800" b="1" dirty="0">
                <a:solidFill>
                  <a:srgbClr val="0070C0"/>
                </a:solidFill>
              </a:rPr>
              <a:t>''טייס אוטומטי''</a:t>
            </a:r>
            <a:endParaRPr lang="he-IL" sz="4000" b="1" dirty="0">
              <a:solidFill>
                <a:srgbClr val="0070C0"/>
              </a:solidFill>
            </a:endParaRPr>
          </a:p>
        </p:txBody>
      </p:sp>
      <p:pic>
        <p:nvPicPr>
          <p:cNvPr id="4098" name="Picture 2" descr="‫283 משולש אזהרה אוסף תמונות חינם | וקטורים לשימוש ציבורי‬‎">
            <a:extLst>
              <a:ext uri="{FF2B5EF4-FFF2-40B4-BE49-F238E27FC236}">
                <a16:creationId xmlns:a16="http://schemas.microsoft.com/office/drawing/2014/main" id="{E07EB866-7A0A-0CD6-4ED0-56654EF7D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42060" cy="191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581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0E3AA-428B-32D9-D799-5DEF208EF009}"/>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1AD95BD7-53E1-27CE-A1D1-18E2064ACC71}"/>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38C85BE9-006A-A7EE-AD3A-90B44C7B714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AI</a:t>
            </a:r>
            <a:r>
              <a:rPr lang="he-IL" sz="4800" b="1" dirty="0"/>
              <a:t>- יתרונות</a:t>
            </a:r>
          </a:p>
        </p:txBody>
      </p:sp>
      <p:sp>
        <p:nvSpPr>
          <p:cNvPr id="6" name="תיבת טקסט 5">
            <a:extLst>
              <a:ext uri="{FF2B5EF4-FFF2-40B4-BE49-F238E27FC236}">
                <a16:creationId xmlns:a16="http://schemas.microsoft.com/office/drawing/2014/main" id="{A17DC3CB-3DE6-BB47-D920-D722C2FDFA63}"/>
              </a:ext>
            </a:extLst>
          </p:cNvPr>
          <p:cNvSpPr txBox="1"/>
          <p:nvPr/>
        </p:nvSpPr>
        <p:spPr>
          <a:xfrm>
            <a:off x="407144" y="1172214"/>
            <a:ext cx="11377712" cy="4721485"/>
          </a:xfrm>
          <a:prstGeom prst="rect">
            <a:avLst/>
          </a:prstGeom>
          <a:noFill/>
        </p:spPr>
        <p:txBody>
          <a:bodyPr wrap="square">
            <a:spAutoFit/>
          </a:bodyPr>
          <a:lstStyle/>
          <a:p>
            <a:pPr algn="r" rtl="1">
              <a:lnSpc>
                <a:spcPct val="150000"/>
              </a:lnSpc>
            </a:pPr>
            <a:r>
              <a:rPr lang="he-IL" sz="3200" dirty="0"/>
              <a:t>בשימוש נכון בינה מלאכותית יכולה להקל משמעותית על משימות רבות בחיינו:</a:t>
            </a:r>
          </a:p>
          <a:p>
            <a:pPr marL="457200" indent="-457200" algn="r" rtl="1">
              <a:lnSpc>
                <a:spcPct val="150000"/>
              </a:lnSpc>
              <a:buFontTx/>
              <a:buChar char="-"/>
            </a:pPr>
            <a:r>
              <a:rPr lang="he-IL" sz="2800" b="1" dirty="0">
                <a:solidFill>
                  <a:srgbClr val="0070C0"/>
                </a:solidFill>
              </a:rPr>
              <a:t>לסייע בקבלת החלטות ולתמוך בהן</a:t>
            </a:r>
          </a:p>
          <a:p>
            <a:pPr marL="457200" indent="-457200" algn="r" rtl="1">
              <a:lnSpc>
                <a:spcPct val="150000"/>
              </a:lnSpc>
              <a:buFontTx/>
              <a:buChar char="-"/>
            </a:pPr>
            <a:r>
              <a:rPr lang="he-IL" sz="2800" b="1" dirty="0">
                <a:solidFill>
                  <a:srgbClr val="0070C0"/>
                </a:solidFill>
              </a:rPr>
              <a:t>למזער את הנטל הבירוקרטי ולהגדיל את זמן הטיפול הישיר</a:t>
            </a:r>
          </a:p>
          <a:p>
            <a:pPr marL="571500" indent="-571500" algn="r" rtl="1">
              <a:lnSpc>
                <a:spcPct val="150000"/>
              </a:lnSpc>
              <a:buFontTx/>
              <a:buChar char="-"/>
            </a:pPr>
            <a:r>
              <a:rPr lang="he-IL" sz="2800" b="1" dirty="0">
                <a:solidFill>
                  <a:srgbClr val="0070C0"/>
                </a:solidFill>
              </a:rPr>
              <a:t>הפחתת טעויות</a:t>
            </a:r>
          </a:p>
          <a:p>
            <a:pPr marL="571500" indent="-571500" algn="r" rtl="1">
              <a:lnSpc>
                <a:spcPct val="150000"/>
              </a:lnSpc>
              <a:buFontTx/>
              <a:buChar char="-"/>
            </a:pPr>
            <a:r>
              <a:rPr lang="he-IL" sz="2800" b="1" dirty="0">
                <a:solidFill>
                  <a:srgbClr val="0070C0"/>
                </a:solidFill>
              </a:rPr>
              <a:t>גישה מיידית למידע וייעול תהליכי למידה</a:t>
            </a:r>
          </a:p>
          <a:p>
            <a:pPr marL="571500" indent="-571500" algn="r" rtl="1">
              <a:lnSpc>
                <a:spcPct val="150000"/>
              </a:lnSpc>
              <a:buFontTx/>
              <a:buChar char="-"/>
            </a:pPr>
            <a:r>
              <a:rPr lang="he-IL" sz="2800" b="1" dirty="0">
                <a:solidFill>
                  <a:srgbClr val="0070C0"/>
                </a:solidFill>
              </a:rPr>
              <a:t>ניתוח כמויות עצומות של מידע וזיהוי דפוסים חבויים</a:t>
            </a:r>
            <a:endParaRPr lang="he-IL" sz="4000" b="1" dirty="0">
              <a:solidFill>
                <a:srgbClr val="0070C0"/>
              </a:solidFill>
            </a:endParaRPr>
          </a:p>
        </p:txBody>
      </p:sp>
    </p:spTree>
    <p:extLst>
      <p:ext uri="{BB962C8B-B14F-4D97-AF65-F5344CB8AC3E}">
        <p14:creationId xmlns:p14="http://schemas.microsoft.com/office/powerpoint/2010/main" val="3908983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7800A-CF9E-D9B3-904A-7DF98D5B7E9C}"/>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43FE4C37-7699-413C-F4DB-883886B2B26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35C0DEC5-9369-5824-EAE5-0FA54EE7D15A}"/>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AI</a:t>
            </a:r>
            <a:r>
              <a:rPr lang="he-IL" sz="4800" b="1" dirty="0"/>
              <a:t>- כלים שימושיים</a:t>
            </a:r>
          </a:p>
        </p:txBody>
      </p:sp>
      <p:pic>
        <p:nvPicPr>
          <p:cNvPr id="3074" name="Picture 2" descr="Google Gemini">
            <a:extLst>
              <a:ext uri="{FF2B5EF4-FFF2-40B4-BE49-F238E27FC236}">
                <a16:creationId xmlns:a16="http://schemas.microsoft.com/office/drawing/2014/main" id="{19FDC8A2-1CAA-0098-D187-8A8D214FD9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29" t="31967" r="20789" b="26033"/>
          <a:stretch>
            <a:fillRect/>
          </a:stretch>
        </p:blipFill>
        <p:spPr bwMode="auto">
          <a:xfrm>
            <a:off x="9013369" y="2304599"/>
            <a:ext cx="2716044" cy="107576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6" name="Picture 4" descr="Chatgpt logo svg Images - Free Download ...">
            <a:extLst>
              <a:ext uri="{FF2B5EF4-FFF2-40B4-BE49-F238E27FC236}">
                <a16:creationId xmlns:a16="http://schemas.microsoft.com/office/drawing/2014/main" id="{ADC52837-B633-26C7-D8B3-285CE5A834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7425" y="455340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ownload Claude Ai Logo Vector Free ...">
            <a:extLst>
              <a:ext uri="{FF2B5EF4-FFF2-40B4-BE49-F238E27FC236}">
                <a16:creationId xmlns:a16="http://schemas.microsoft.com/office/drawing/2014/main" id="{383DE817-B343-4C01-58CB-91D40AA3C7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929" t="29353" r="5601" b="26266"/>
          <a:stretch>
            <a:fillRect/>
          </a:stretch>
        </p:blipFill>
        <p:spPr bwMode="auto">
          <a:xfrm>
            <a:off x="9286415" y="1229601"/>
            <a:ext cx="2143125" cy="81450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2" name="Picture 10" descr="Gamma.app: The AI-Powered Tool for ...">
            <a:extLst>
              <a:ext uri="{FF2B5EF4-FFF2-40B4-BE49-F238E27FC236}">
                <a16:creationId xmlns:a16="http://schemas.microsoft.com/office/drawing/2014/main" id="{6E1C082C-9480-C594-96F8-7E2A53FA08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1" t="21684" r="151" b="27330"/>
          <a:stretch>
            <a:fillRect/>
          </a:stretch>
        </p:blipFill>
        <p:spPr bwMode="auto">
          <a:xfrm>
            <a:off x="4862512" y="1226960"/>
            <a:ext cx="2466975" cy="94214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Learning with AI-Powered Google LM Notebook">
            <a:extLst>
              <a:ext uri="{FF2B5EF4-FFF2-40B4-BE49-F238E27FC236}">
                <a16:creationId xmlns:a16="http://schemas.microsoft.com/office/drawing/2014/main" id="{80999BDD-1C08-5B22-BA0E-EDBDEB0E838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885" t="21549" b="26111"/>
          <a:stretch>
            <a:fillRect/>
          </a:stretch>
        </p:blipFill>
        <p:spPr bwMode="auto">
          <a:xfrm>
            <a:off x="9531243" y="3562435"/>
            <a:ext cx="2660757" cy="83756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Chalkie AI | LinkedIn">
            <a:extLst>
              <a:ext uri="{FF2B5EF4-FFF2-40B4-BE49-F238E27FC236}">
                <a16:creationId xmlns:a16="http://schemas.microsoft.com/office/drawing/2014/main" id="{420A73F2-16E2-E66A-67F4-7A0FA565E91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0988" b="28371"/>
          <a:stretch>
            <a:fillRect/>
          </a:stretch>
        </p:blipFill>
        <p:spPr bwMode="auto">
          <a:xfrm>
            <a:off x="5424487" y="3318084"/>
            <a:ext cx="1905000" cy="77420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Canva - Wikipedia">
            <a:extLst>
              <a:ext uri="{FF2B5EF4-FFF2-40B4-BE49-F238E27FC236}">
                <a16:creationId xmlns:a16="http://schemas.microsoft.com/office/drawing/2014/main" id="{5916F153-FCB3-3492-35D4-89F7ADB168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6799" y="5396866"/>
            <a:ext cx="2116270" cy="789997"/>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Evaluating an AI Tool Designed for ...">
            <a:extLst>
              <a:ext uri="{FF2B5EF4-FFF2-40B4-BE49-F238E27FC236}">
                <a16:creationId xmlns:a16="http://schemas.microsoft.com/office/drawing/2014/main" id="{E617A5B8-10BE-7086-D18D-F361A3E4F3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0384" y="1495133"/>
            <a:ext cx="1663474" cy="86372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What is Perplexity? Parents guide ...">
            <a:extLst>
              <a:ext uri="{FF2B5EF4-FFF2-40B4-BE49-F238E27FC236}">
                <a16:creationId xmlns:a16="http://schemas.microsoft.com/office/drawing/2014/main" id="{299521BC-C73B-FADF-44D2-17794DE981F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7588" y="5396866"/>
            <a:ext cx="2116270" cy="1112748"/>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OpenEvidence">
            <a:extLst>
              <a:ext uri="{FF2B5EF4-FFF2-40B4-BE49-F238E27FC236}">
                <a16:creationId xmlns:a16="http://schemas.microsoft.com/office/drawing/2014/main" id="{9D8ED287-BB8F-020F-FC4E-7DFD356208D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737" t="28329" r="18674" b="33124"/>
          <a:stretch>
            <a:fillRect/>
          </a:stretch>
        </p:blipFill>
        <p:spPr bwMode="auto">
          <a:xfrm>
            <a:off x="1334742" y="3453455"/>
            <a:ext cx="2580275" cy="77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989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527E2-1F23-68A9-4841-6A3125F7DCE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E2846A3E-6533-6BC1-33FA-EF561AAD23E4}"/>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59B2E67C-6AA9-7944-F053-3CFEE4B1E5E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AI</a:t>
            </a:r>
            <a:r>
              <a:rPr lang="he-IL" sz="4800" b="1" dirty="0"/>
              <a:t>- דוגמאות</a:t>
            </a:r>
          </a:p>
        </p:txBody>
      </p:sp>
      <p:sp>
        <p:nvSpPr>
          <p:cNvPr id="19" name="תיבת טקסט 18">
            <a:extLst>
              <a:ext uri="{FF2B5EF4-FFF2-40B4-BE49-F238E27FC236}">
                <a16:creationId xmlns:a16="http://schemas.microsoft.com/office/drawing/2014/main" id="{E83366AB-553C-D4E2-B93C-51F938EAB4C9}"/>
              </a:ext>
            </a:extLst>
          </p:cNvPr>
          <p:cNvSpPr txBox="1"/>
          <p:nvPr/>
        </p:nvSpPr>
        <p:spPr>
          <a:xfrm>
            <a:off x="268941" y="1533475"/>
            <a:ext cx="11160599" cy="4433073"/>
          </a:xfrm>
          <a:prstGeom prst="rect">
            <a:avLst/>
          </a:prstGeom>
          <a:noFill/>
        </p:spPr>
        <p:txBody>
          <a:bodyPr wrap="square">
            <a:spAutoFit/>
          </a:bodyPr>
          <a:lstStyle/>
          <a:p>
            <a:pPr marL="457200" indent="-457200" algn="r" rtl="1">
              <a:lnSpc>
                <a:spcPct val="150000"/>
              </a:lnSpc>
              <a:buFontTx/>
              <a:buChar char="-"/>
            </a:pPr>
            <a:r>
              <a:rPr lang="he-IL" sz="3200" b="1" dirty="0">
                <a:solidFill>
                  <a:srgbClr val="0070C0"/>
                </a:solidFill>
              </a:rPr>
              <a:t>כתיבת שאלות בחינה</a:t>
            </a:r>
          </a:p>
          <a:p>
            <a:pPr marL="457200" indent="-457200" algn="r" rtl="1">
              <a:lnSpc>
                <a:spcPct val="150000"/>
              </a:lnSpc>
              <a:buFontTx/>
              <a:buChar char="-"/>
            </a:pPr>
            <a:r>
              <a:rPr lang="he-IL" sz="3200" b="1" dirty="0">
                <a:solidFill>
                  <a:srgbClr val="0070C0"/>
                </a:solidFill>
              </a:rPr>
              <a:t>תרחישים לסימולציות</a:t>
            </a:r>
          </a:p>
          <a:p>
            <a:pPr marL="457200" indent="-457200" algn="r" rtl="1">
              <a:lnSpc>
                <a:spcPct val="150000"/>
              </a:lnSpc>
              <a:buFontTx/>
              <a:buChar char="-"/>
            </a:pPr>
            <a:r>
              <a:rPr lang="he-IL" sz="3200" b="1" dirty="0">
                <a:solidFill>
                  <a:srgbClr val="0070C0"/>
                </a:solidFill>
              </a:rPr>
              <a:t>יצירת עלוני מידע </a:t>
            </a:r>
          </a:p>
          <a:p>
            <a:pPr marL="457200" indent="-457200" algn="r" rtl="1">
              <a:lnSpc>
                <a:spcPct val="150000"/>
              </a:lnSpc>
              <a:buFontTx/>
              <a:buChar char="-"/>
            </a:pPr>
            <a:r>
              <a:rPr lang="he-IL" sz="3200" b="1" dirty="0">
                <a:solidFill>
                  <a:srgbClr val="0070C0"/>
                </a:solidFill>
              </a:rPr>
              <a:t>יצירת פרוטוקול טיפולי</a:t>
            </a:r>
          </a:p>
          <a:p>
            <a:pPr marL="457200" indent="-457200" algn="r" rtl="1">
              <a:lnSpc>
                <a:spcPct val="150000"/>
              </a:lnSpc>
              <a:buFontTx/>
              <a:buChar char="-"/>
            </a:pPr>
            <a:r>
              <a:rPr lang="he-IL" sz="3200" b="1" dirty="0">
                <a:solidFill>
                  <a:srgbClr val="0070C0"/>
                </a:solidFill>
              </a:rPr>
              <a:t>ניתוח מאמרים, ניתוח נתוני סקר</a:t>
            </a:r>
          </a:p>
          <a:p>
            <a:pPr marL="457200" indent="-457200" algn="r" rtl="1">
              <a:lnSpc>
                <a:spcPct val="150000"/>
              </a:lnSpc>
              <a:buFontTx/>
              <a:buChar char="-"/>
            </a:pPr>
            <a:r>
              <a:rPr lang="he-IL" sz="3200" b="1" dirty="0">
                <a:solidFill>
                  <a:srgbClr val="0070C0"/>
                </a:solidFill>
              </a:rPr>
              <a:t>יצירת תמונות, סרטונים, מצגות ועוד</a:t>
            </a:r>
          </a:p>
        </p:txBody>
      </p:sp>
      <p:pic>
        <p:nvPicPr>
          <p:cNvPr id="5122" name="Picture 2" descr="Totally Worth It">
            <a:extLst>
              <a:ext uri="{FF2B5EF4-FFF2-40B4-BE49-F238E27FC236}">
                <a16:creationId xmlns:a16="http://schemas.microsoft.com/office/drawing/2014/main" id="{1A41B501-6715-E1EF-0068-263A043F34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889" t="10758" r="17179" b="13280"/>
          <a:stretch>
            <a:fillRect/>
          </a:stretch>
        </p:blipFill>
        <p:spPr bwMode="auto">
          <a:xfrm>
            <a:off x="49618" y="4187798"/>
            <a:ext cx="2393905" cy="2528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516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BEDE-9FA6-2222-3A10-39FF6B991DA4}"/>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37E8D81D-76FB-9012-A4FD-F315C0B00E70}"/>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40F127FC-8B03-7BA9-5C14-F2D0DF1B0B7F}"/>
              </a:ext>
            </a:extLst>
          </p:cNvPr>
          <p:cNvSpPr txBox="1">
            <a:spLocks/>
          </p:cNvSpPr>
          <p:nvPr/>
        </p:nvSpPr>
        <p:spPr>
          <a:xfrm>
            <a:off x="762460" y="136998"/>
            <a:ext cx="10667080" cy="826520"/>
          </a:xfrm>
          <a:prstGeom prst="rect">
            <a:avLst/>
          </a:prstGeom>
        </p:spPr>
        <p:txBody>
          <a:bodyPr>
            <a:normAutofit fontScale="70000" lnSpcReduction="2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r" rtl="1">
              <a:lnSpc>
                <a:spcPct val="150000"/>
              </a:lnSpc>
            </a:pPr>
            <a:r>
              <a:rPr lang="en-US" sz="4800" b="1" dirty="0"/>
              <a:t>AI</a:t>
            </a:r>
            <a:r>
              <a:rPr lang="he-IL" sz="4800" b="1" dirty="0"/>
              <a:t>- דוגמא לתוצאה של חיפוש מידע במודל שפה </a:t>
            </a:r>
            <a:r>
              <a:rPr lang="en-US" sz="4800" b="1" dirty="0"/>
              <a:t>CLAUDE</a:t>
            </a:r>
            <a:endParaRPr lang="he-IL" sz="4800" b="1" dirty="0">
              <a:solidFill>
                <a:srgbClr val="0070C0"/>
              </a:solidFill>
            </a:endParaRPr>
          </a:p>
          <a:p>
            <a:pPr algn="ctr" rtl="1"/>
            <a:endParaRPr lang="he-IL" sz="4800" b="1" dirty="0"/>
          </a:p>
        </p:txBody>
      </p:sp>
      <p:sp>
        <p:nvSpPr>
          <p:cNvPr id="5" name="תיבת טקסט 4">
            <a:extLst>
              <a:ext uri="{FF2B5EF4-FFF2-40B4-BE49-F238E27FC236}">
                <a16:creationId xmlns:a16="http://schemas.microsoft.com/office/drawing/2014/main" id="{8DBAA4E2-F108-AFCE-F510-D8206B6DCF00}"/>
              </a:ext>
            </a:extLst>
          </p:cNvPr>
          <p:cNvSpPr txBox="1"/>
          <p:nvPr/>
        </p:nvSpPr>
        <p:spPr>
          <a:xfrm>
            <a:off x="313038" y="1507523"/>
            <a:ext cx="11417643" cy="4455835"/>
          </a:xfrm>
          <a:prstGeom prst="rect">
            <a:avLst/>
          </a:prstGeom>
          <a:noFill/>
        </p:spPr>
        <p:txBody>
          <a:bodyPr wrap="square">
            <a:spAutoFit/>
          </a:bodyPr>
          <a:lstStyle/>
          <a:p>
            <a:pPr algn="r" rtl="1">
              <a:lnSpc>
                <a:spcPct val="150000"/>
              </a:lnSpc>
            </a:pPr>
            <a:r>
              <a:rPr lang="he-IL" sz="2400" b="1" dirty="0" err="1">
                <a:solidFill>
                  <a:srgbClr val="0070C0"/>
                </a:solidFill>
              </a:rPr>
              <a:t>הפרומפט</a:t>
            </a:r>
            <a:r>
              <a:rPr lang="he-IL" sz="2400" b="1" dirty="0">
                <a:solidFill>
                  <a:srgbClr val="0070C0"/>
                </a:solidFill>
              </a:rPr>
              <a:t> (הבקשה): </a:t>
            </a:r>
          </a:p>
          <a:p>
            <a:pPr marL="457200" indent="-457200" algn="r" rtl="1">
              <a:lnSpc>
                <a:spcPct val="150000"/>
              </a:lnSpc>
              <a:buAutoNum type="arabicPeriod"/>
            </a:pPr>
            <a:r>
              <a:rPr lang="he-IL" sz="2400" b="1" dirty="0">
                <a:solidFill>
                  <a:srgbClr val="0070C0"/>
                </a:solidFill>
              </a:rPr>
              <a:t>בהתבסס על מקורות מהימנים בלבד (צרף מקור לכל מאמר) מצא בבקשה את ערכי ה-</a:t>
            </a:r>
            <a:r>
              <a:rPr lang="en-US" sz="2400" b="1" dirty="0">
                <a:solidFill>
                  <a:srgbClr val="0070C0"/>
                </a:solidFill>
              </a:rPr>
              <a:t>NNT</a:t>
            </a:r>
            <a:r>
              <a:rPr lang="he-IL" sz="2400" b="1" dirty="0">
                <a:solidFill>
                  <a:srgbClr val="0070C0"/>
                </a:solidFill>
              </a:rPr>
              <a:t> ו-</a:t>
            </a:r>
            <a:r>
              <a:rPr lang="en-US" sz="2400" b="1" dirty="0">
                <a:solidFill>
                  <a:srgbClr val="0070C0"/>
                </a:solidFill>
              </a:rPr>
              <a:t>NNH</a:t>
            </a:r>
            <a:r>
              <a:rPr lang="he-IL" sz="2400" b="1" dirty="0">
                <a:solidFill>
                  <a:srgbClr val="0070C0"/>
                </a:solidFill>
              </a:rPr>
              <a:t> עבור תרופות בשימוש נפוץ בטיפול פליאטיבי להקלה על כאב עצבי.</a:t>
            </a:r>
          </a:p>
          <a:p>
            <a:pPr algn="r" rtl="1">
              <a:lnSpc>
                <a:spcPct val="150000"/>
              </a:lnSpc>
            </a:pPr>
            <a:endParaRPr lang="he-IL" sz="2400" b="1" dirty="0">
              <a:solidFill>
                <a:srgbClr val="0070C0"/>
              </a:solidFill>
            </a:endParaRPr>
          </a:p>
          <a:p>
            <a:pPr algn="r" rtl="1">
              <a:lnSpc>
                <a:spcPct val="150000"/>
              </a:lnSpc>
            </a:pPr>
            <a:r>
              <a:rPr lang="he-IL" sz="2400" b="1" dirty="0">
                <a:solidFill>
                  <a:srgbClr val="0070C0"/>
                </a:solidFill>
              </a:rPr>
              <a:t>2. צור בבקשה טבלת השוואה בין פרמטרים של </a:t>
            </a:r>
            <a:r>
              <a:rPr lang="en-US" sz="2400" b="1" dirty="0">
                <a:solidFill>
                  <a:srgbClr val="0070C0"/>
                </a:solidFill>
              </a:rPr>
              <a:t>NNH</a:t>
            </a:r>
            <a:r>
              <a:rPr lang="he-IL" sz="2400" b="1" dirty="0">
                <a:solidFill>
                  <a:srgbClr val="0070C0"/>
                </a:solidFill>
              </a:rPr>
              <a:t> ו-</a:t>
            </a:r>
            <a:r>
              <a:rPr lang="en-US" sz="2400" b="1" dirty="0">
                <a:solidFill>
                  <a:srgbClr val="0070C0"/>
                </a:solidFill>
              </a:rPr>
              <a:t>NNT</a:t>
            </a:r>
            <a:r>
              <a:rPr lang="he-IL" sz="2400" b="1" dirty="0">
                <a:solidFill>
                  <a:srgbClr val="0070C0"/>
                </a:solidFill>
              </a:rPr>
              <a:t> של כל תרופה.</a:t>
            </a:r>
          </a:p>
          <a:p>
            <a:pPr algn="r" rtl="1">
              <a:lnSpc>
                <a:spcPct val="150000"/>
              </a:lnSpc>
            </a:pPr>
            <a:endParaRPr lang="he-IL" sz="2400" b="1" dirty="0">
              <a:solidFill>
                <a:srgbClr val="0070C0"/>
              </a:solidFill>
            </a:endParaRPr>
          </a:p>
          <a:p>
            <a:pPr algn="r" rtl="1">
              <a:lnSpc>
                <a:spcPct val="150000"/>
              </a:lnSpc>
            </a:pPr>
            <a:r>
              <a:rPr lang="he-IL" sz="2400" b="1" dirty="0">
                <a:solidFill>
                  <a:srgbClr val="0070C0"/>
                </a:solidFill>
              </a:rPr>
              <a:t>3. מומלץ להשוות תוצאות בין 2 מודלים גדולים (</a:t>
            </a:r>
            <a:r>
              <a:rPr lang="en-US" sz="2400" b="1" dirty="0">
                <a:solidFill>
                  <a:srgbClr val="0070C0"/>
                </a:solidFill>
              </a:rPr>
              <a:t>CLAUDE, GEMINI, CHAT GPT</a:t>
            </a:r>
            <a:r>
              <a:rPr lang="he-IL" sz="2400" b="1">
                <a:solidFill>
                  <a:srgbClr val="0070C0"/>
                </a:solidFill>
              </a:rPr>
              <a:t> וכדומה)</a:t>
            </a:r>
            <a:endParaRPr lang="he-IL" sz="2400" b="1" dirty="0">
              <a:solidFill>
                <a:srgbClr val="0070C0"/>
              </a:solidFill>
            </a:endParaRPr>
          </a:p>
          <a:p>
            <a:pPr marL="457200" indent="-457200" algn="r" rtl="1">
              <a:lnSpc>
                <a:spcPct val="150000"/>
              </a:lnSpc>
              <a:buFontTx/>
              <a:buChar char="-"/>
            </a:pPr>
            <a:endParaRPr lang="he-IL" sz="2400" b="1" dirty="0">
              <a:solidFill>
                <a:srgbClr val="0070C0"/>
              </a:solidFill>
            </a:endParaRPr>
          </a:p>
        </p:txBody>
      </p:sp>
    </p:spTree>
    <p:extLst>
      <p:ext uri="{BB962C8B-B14F-4D97-AF65-F5344CB8AC3E}">
        <p14:creationId xmlns:p14="http://schemas.microsoft.com/office/powerpoint/2010/main" val="4131703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4AAB7DD1-3CD6-5FC5-42C6-BCABDFCB83F5}"/>
              </a:ext>
            </a:extLst>
          </p:cNvPr>
          <p:cNvPicPr>
            <a:picLocks noChangeAspect="1"/>
          </p:cNvPicPr>
          <p:nvPr/>
        </p:nvPicPr>
        <p:blipFill>
          <a:blip r:embed="rId3"/>
          <a:srcRect t="1924"/>
          <a:stretch>
            <a:fillRect/>
          </a:stretch>
        </p:blipFill>
        <p:spPr>
          <a:xfrm>
            <a:off x="1997849" y="1"/>
            <a:ext cx="10194151" cy="6841528"/>
          </a:xfrm>
          <a:prstGeom prst="rect">
            <a:avLst/>
          </a:prstGeom>
        </p:spPr>
      </p:pic>
      <p:sp>
        <p:nvSpPr>
          <p:cNvPr id="21" name="תיבת טקסט 20">
            <a:extLst>
              <a:ext uri="{FF2B5EF4-FFF2-40B4-BE49-F238E27FC236}">
                <a16:creationId xmlns:a16="http://schemas.microsoft.com/office/drawing/2014/main" id="{5C7A11BB-341F-96C0-7792-D4B403D99862}"/>
              </a:ext>
            </a:extLst>
          </p:cNvPr>
          <p:cNvSpPr txBox="1"/>
          <p:nvPr/>
        </p:nvSpPr>
        <p:spPr>
          <a:xfrm>
            <a:off x="0" y="38723"/>
            <a:ext cx="2289842" cy="4287649"/>
          </a:xfrm>
          <a:prstGeom prst="rect">
            <a:avLst/>
          </a:prstGeom>
          <a:noFill/>
        </p:spPr>
        <p:txBody>
          <a:bodyPr wrap="square" rtlCol="1">
            <a:spAutoFit/>
          </a:bodyPr>
          <a:lstStyle/>
          <a:p>
            <a:pPr>
              <a:lnSpc>
                <a:spcPct val="150000"/>
              </a:lnSpc>
            </a:pPr>
            <a:r>
              <a:rPr lang="en-US" sz="2400" b="1" dirty="0">
                <a:solidFill>
                  <a:srgbClr val="107F8B"/>
                </a:solidFill>
              </a:rPr>
              <a:t>Neuropathic Pain Medications in Palliative Care-</a:t>
            </a:r>
          </a:p>
          <a:p>
            <a:pPr>
              <a:lnSpc>
                <a:spcPct val="150000"/>
              </a:lnSpc>
            </a:pPr>
            <a:endParaRPr lang="en-US" sz="2400" b="1" dirty="0">
              <a:solidFill>
                <a:srgbClr val="107F8B"/>
              </a:solidFill>
            </a:endParaRPr>
          </a:p>
          <a:p>
            <a:pPr>
              <a:lnSpc>
                <a:spcPct val="150000"/>
              </a:lnSpc>
            </a:pPr>
            <a:r>
              <a:rPr lang="en-US" sz="2000" b="1" dirty="0">
                <a:solidFill>
                  <a:srgbClr val="107F8B"/>
                </a:solidFill>
              </a:rPr>
              <a:t>NNT and NNH Comparison</a:t>
            </a:r>
          </a:p>
        </p:txBody>
      </p:sp>
    </p:spTree>
    <p:extLst>
      <p:ext uri="{BB962C8B-B14F-4D97-AF65-F5344CB8AC3E}">
        <p14:creationId xmlns:p14="http://schemas.microsoft.com/office/powerpoint/2010/main" val="41858307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701E67B6-6940-F4E9-C326-5B0C1A8FF2D1}"/>
              </a:ext>
            </a:extLst>
          </p:cNvPr>
          <p:cNvSpPr/>
          <p:nvPr/>
        </p:nvSpPr>
        <p:spPr>
          <a:xfrm>
            <a:off x="0" y="-1"/>
            <a:ext cx="5871029" cy="6858001"/>
          </a:xfrm>
          <a:prstGeom prst="rect">
            <a:avLst/>
          </a:prstGeom>
          <a:solidFill>
            <a:srgbClr val="107F8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תיבת טקסט 5">
            <a:extLst>
              <a:ext uri="{FF2B5EF4-FFF2-40B4-BE49-F238E27FC236}">
                <a16:creationId xmlns:a16="http://schemas.microsoft.com/office/drawing/2014/main" id="{F6E0916D-9780-0FE4-3B6B-26291B974B1A}"/>
              </a:ext>
            </a:extLst>
          </p:cNvPr>
          <p:cNvSpPr txBox="1"/>
          <p:nvPr/>
        </p:nvSpPr>
        <p:spPr>
          <a:xfrm>
            <a:off x="253999" y="843677"/>
            <a:ext cx="4979085" cy="5170646"/>
          </a:xfrm>
          <a:prstGeom prst="rect">
            <a:avLst/>
          </a:prstGeom>
          <a:noFill/>
        </p:spPr>
        <p:txBody>
          <a:bodyPr wrap="square">
            <a:spAutoFit/>
          </a:bodyPr>
          <a:lstStyle/>
          <a:p>
            <a:pPr algn="ctr"/>
            <a:r>
              <a:rPr lang="en-US" sz="6600" b="1" i="0" dirty="0">
                <a:solidFill>
                  <a:schemeClr val="bg1"/>
                </a:solidFill>
                <a:effectLst/>
              </a:rPr>
              <a:t>Knowledge is only valuable when it is shared</a:t>
            </a:r>
            <a:endParaRPr lang="he-IL" sz="6600" dirty="0">
              <a:solidFill>
                <a:schemeClr val="bg1"/>
              </a:solidFill>
            </a:endParaRPr>
          </a:p>
        </p:txBody>
      </p:sp>
      <p:pic>
        <p:nvPicPr>
          <p:cNvPr id="6146" name="Picture 2">
            <a:extLst>
              <a:ext uri="{FF2B5EF4-FFF2-40B4-BE49-F238E27FC236}">
                <a16:creationId xmlns:a16="http://schemas.microsoft.com/office/drawing/2014/main" id="{6EB7FEE9-5E08-8A2C-0F96-7E0B92982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344" y="1320799"/>
            <a:ext cx="3240313" cy="32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961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85546-571D-3334-3CE8-0E795FBC6B57}"/>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9540695D-6EF0-DF78-B974-E0E9C34FD208}"/>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7466911E-1427-9D77-7AE7-4086D41AB2F2}"/>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ועכשיו נתרגל!</a:t>
            </a:r>
          </a:p>
        </p:txBody>
      </p:sp>
      <p:sp>
        <p:nvSpPr>
          <p:cNvPr id="19" name="תיבת טקסט 18">
            <a:extLst>
              <a:ext uri="{FF2B5EF4-FFF2-40B4-BE49-F238E27FC236}">
                <a16:creationId xmlns:a16="http://schemas.microsoft.com/office/drawing/2014/main" id="{D0C3897D-1DE6-3FC3-9D18-059459890E48}"/>
              </a:ext>
            </a:extLst>
          </p:cNvPr>
          <p:cNvSpPr txBox="1"/>
          <p:nvPr/>
        </p:nvSpPr>
        <p:spPr>
          <a:xfrm>
            <a:off x="130630" y="1212463"/>
            <a:ext cx="11545670" cy="4542462"/>
          </a:xfrm>
          <a:prstGeom prst="rect">
            <a:avLst/>
          </a:prstGeom>
          <a:noFill/>
        </p:spPr>
        <p:txBody>
          <a:bodyPr wrap="square">
            <a:spAutoFit/>
          </a:bodyPr>
          <a:lstStyle/>
          <a:p>
            <a:pPr algn="r" rtl="1">
              <a:lnSpc>
                <a:spcPct val="150000"/>
              </a:lnSpc>
            </a:pPr>
            <a:r>
              <a:rPr lang="he-IL" sz="2800" b="1" dirty="0">
                <a:solidFill>
                  <a:srgbClr val="0070C0"/>
                </a:solidFill>
              </a:rPr>
              <a:t>1. נפתח אחד מכתבי העת הבאים:</a:t>
            </a:r>
          </a:p>
          <a:p>
            <a:pPr marL="457200" indent="-457200" algn="l">
              <a:lnSpc>
                <a:spcPct val="150000"/>
              </a:lnSpc>
              <a:buFontTx/>
              <a:buChar char="-"/>
            </a:pPr>
            <a:r>
              <a:rPr lang="en-US" sz="2800" b="1" dirty="0">
                <a:solidFill>
                  <a:srgbClr val="0070C0"/>
                </a:solidFill>
              </a:rPr>
              <a:t>PMC- </a:t>
            </a:r>
            <a:r>
              <a:rPr lang="en-US" sz="2800" b="1" dirty="0" err="1">
                <a:solidFill>
                  <a:srgbClr val="0070C0"/>
                </a:solidFill>
              </a:rPr>
              <a:t>Pubmed</a:t>
            </a:r>
            <a:r>
              <a:rPr lang="en-US" sz="2800" b="1" dirty="0">
                <a:solidFill>
                  <a:srgbClr val="0070C0"/>
                </a:solidFill>
              </a:rPr>
              <a:t> Central</a:t>
            </a:r>
          </a:p>
          <a:p>
            <a:pPr marL="457200" indent="-457200" algn="l">
              <a:lnSpc>
                <a:spcPct val="150000"/>
              </a:lnSpc>
              <a:buFontTx/>
              <a:buChar char="-"/>
            </a:pPr>
            <a:r>
              <a:rPr lang="en-US" sz="2800" b="1" dirty="0">
                <a:solidFill>
                  <a:srgbClr val="0070C0"/>
                </a:solidFill>
              </a:rPr>
              <a:t>BMC- springer</a:t>
            </a:r>
          </a:p>
          <a:p>
            <a:pPr marL="457200" indent="-457200" algn="l">
              <a:lnSpc>
                <a:spcPct val="150000"/>
              </a:lnSpc>
              <a:buFontTx/>
              <a:buChar char="-"/>
            </a:pPr>
            <a:r>
              <a:rPr lang="en-US" sz="2800" b="1" dirty="0">
                <a:solidFill>
                  <a:srgbClr val="0070C0"/>
                </a:solidFill>
              </a:rPr>
              <a:t>PLOS ONE (</a:t>
            </a:r>
            <a:r>
              <a:rPr lang="he-IL" sz="2800" b="1" dirty="0">
                <a:solidFill>
                  <a:srgbClr val="0070C0"/>
                </a:solidFill>
              </a:rPr>
              <a:t>רב-תחומי</a:t>
            </a:r>
            <a:r>
              <a:rPr lang="en-US" sz="2800" b="1" dirty="0">
                <a:solidFill>
                  <a:srgbClr val="0070C0"/>
                </a:solidFill>
              </a:rPr>
              <a:t>)</a:t>
            </a:r>
          </a:p>
          <a:p>
            <a:pPr marL="457200" indent="-457200" algn="r" rtl="1">
              <a:lnSpc>
                <a:spcPct val="150000"/>
              </a:lnSpc>
              <a:buFontTx/>
              <a:buChar char="-"/>
            </a:pPr>
            <a:r>
              <a:rPr lang="he-IL" sz="2800" b="1" dirty="0">
                <a:solidFill>
                  <a:srgbClr val="0070C0"/>
                </a:solidFill>
              </a:rPr>
              <a:t>או </a:t>
            </a:r>
            <a:r>
              <a:rPr lang="en-US" sz="2800" b="1" dirty="0">
                <a:solidFill>
                  <a:srgbClr val="0070C0"/>
                </a:solidFill>
              </a:rPr>
              <a:t>Consensus</a:t>
            </a:r>
            <a:endParaRPr lang="he-IL" sz="2800" b="1" dirty="0">
              <a:solidFill>
                <a:srgbClr val="0070C0"/>
              </a:solidFill>
            </a:endParaRPr>
          </a:p>
          <a:p>
            <a:pPr algn="r" rtl="1">
              <a:lnSpc>
                <a:spcPct val="150000"/>
              </a:lnSpc>
            </a:pPr>
            <a:r>
              <a:rPr lang="he-IL" sz="2800" b="1" dirty="0">
                <a:solidFill>
                  <a:srgbClr val="0070C0"/>
                </a:solidFill>
              </a:rPr>
              <a:t>2. נבחר נושא שעליו נחפש 2 מאמרים</a:t>
            </a:r>
          </a:p>
          <a:p>
            <a:pPr marL="457200" indent="-457200" algn="r" rtl="1">
              <a:lnSpc>
                <a:spcPct val="150000"/>
              </a:lnSpc>
              <a:buFontTx/>
              <a:buChar char="-"/>
            </a:pPr>
            <a:r>
              <a:rPr lang="he-IL" sz="2800" b="1" dirty="0">
                <a:solidFill>
                  <a:srgbClr val="0070C0"/>
                </a:solidFill>
              </a:rPr>
              <a:t>נבקש מ-</a:t>
            </a:r>
            <a:r>
              <a:rPr lang="en-US" sz="2800" b="1" dirty="0">
                <a:solidFill>
                  <a:srgbClr val="0070C0"/>
                </a:solidFill>
              </a:rPr>
              <a:t>AI</a:t>
            </a:r>
            <a:r>
              <a:rPr lang="he-IL" sz="2800" b="1" dirty="0">
                <a:solidFill>
                  <a:srgbClr val="0070C0"/>
                </a:solidFill>
              </a:rPr>
              <a:t> לערוך סיכום והשוואה בין המאמרים</a:t>
            </a:r>
          </a:p>
        </p:txBody>
      </p:sp>
    </p:spTree>
    <p:extLst>
      <p:ext uri="{BB962C8B-B14F-4D97-AF65-F5344CB8AC3E}">
        <p14:creationId xmlns:p14="http://schemas.microsoft.com/office/powerpoint/2010/main" val="274266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D8450-8569-4EC2-EF58-E93E94311E50}"/>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8D36853-1FFD-8CE1-D277-95CF9F64C412}"/>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FEBF361-D38A-E9C2-DEAE-D831C2D34EF0}"/>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pic>
        <p:nvPicPr>
          <p:cNvPr id="3076" name="Picture 4" descr="Oxford Textbook of Palliative Medicine 6th Edition | Libreria Medica Studium">
            <a:extLst>
              <a:ext uri="{FF2B5EF4-FFF2-40B4-BE49-F238E27FC236}">
                <a16:creationId xmlns:a16="http://schemas.microsoft.com/office/drawing/2014/main" id="{3FB9D08B-1E15-F477-4E86-E6A5701B3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738" y="2106034"/>
            <a:ext cx="3448152" cy="43811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xtbook of Palliative Medicine and ...">
            <a:extLst>
              <a:ext uri="{FF2B5EF4-FFF2-40B4-BE49-F238E27FC236}">
                <a16:creationId xmlns:a16="http://schemas.microsoft.com/office/drawing/2014/main" id="{424DD1EA-016D-9B9B-1A82-BC1D4D683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3327" y="2151674"/>
            <a:ext cx="3217427" cy="42899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xford Handbook of Palliative Care 3e ...">
            <a:extLst>
              <a:ext uri="{FF2B5EF4-FFF2-40B4-BE49-F238E27FC236}">
                <a16:creationId xmlns:a16="http://schemas.microsoft.com/office/drawing/2014/main" id="{F66A6B41-C481-79EA-4717-07868CDF1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92" y="1705107"/>
            <a:ext cx="2698109" cy="487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31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4B2CF-66BE-FE38-E841-B840C273BF42}"/>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EB1C9E10-B578-9ADC-1976-87A9A332043E}"/>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AB6877C-AEB9-45A9-431B-5CE78FCA0A20}"/>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endParaRPr lang="he-IL" sz="4800" b="1" dirty="0"/>
          </a:p>
        </p:txBody>
      </p:sp>
      <p:sp>
        <p:nvSpPr>
          <p:cNvPr id="19" name="תיבת טקסט 18">
            <a:extLst>
              <a:ext uri="{FF2B5EF4-FFF2-40B4-BE49-F238E27FC236}">
                <a16:creationId xmlns:a16="http://schemas.microsoft.com/office/drawing/2014/main" id="{037365B5-B48C-73B5-5A5C-44B80FBAEDF8}"/>
              </a:ext>
            </a:extLst>
          </p:cNvPr>
          <p:cNvSpPr txBox="1"/>
          <p:nvPr/>
        </p:nvSpPr>
        <p:spPr>
          <a:xfrm>
            <a:off x="130630" y="1212463"/>
            <a:ext cx="11545670" cy="5190203"/>
          </a:xfrm>
          <a:prstGeom prst="rect">
            <a:avLst/>
          </a:prstGeom>
          <a:noFill/>
        </p:spPr>
        <p:txBody>
          <a:bodyPr wrap="square">
            <a:spAutoFit/>
          </a:bodyPr>
          <a:lstStyle/>
          <a:p>
            <a:pPr algn="r" rtl="1">
              <a:lnSpc>
                <a:spcPct val="150000"/>
              </a:lnSpc>
            </a:pPr>
            <a:r>
              <a:rPr lang="he-IL" sz="2800" b="1" dirty="0">
                <a:solidFill>
                  <a:srgbClr val="0070C0"/>
                </a:solidFill>
              </a:rPr>
              <a:t>3. לאחר-מכן העתיקו את כתובת ה-</a:t>
            </a:r>
            <a:r>
              <a:rPr lang="en-US" sz="2800" b="1" dirty="0">
                <a:solidFill>
                  <a:srgbClr val="0070C0"/>
                </a:solidFill>
              </a:rPr>
              <a:t>URL</a:t>
            </a:r>
            <a:r>
              <a:rPr lang="he-IL" sz="2800" b="1" dirty="0">
                <a:solidFill>
                  <a:srgbClr val="0070C0"/>
                </a:solidFill>
              </a:rPr>
              <a:t> של המאמר או את התקציר לאחד מהמודלים:</a:t>
            </a:r>
          </a:p>
          <a:p>
            <a:pPr marL="457200" indent="-457200" algn="r" rtl="1">
              <a:lnSpc>
                <a:spcPct val="150000"/>
              </a:lnSpc>
              <a:buFontTx/>
              <a:buChar char="-"/>
            </a:pPr>
            <a:r>
              <a:rPr lang="en-US" sz="2800" b="1" dirty="0">
                <a:solidFill>
                  <a:srgbClr val="0070C0"/>
                </a:solidFill>
              </a:rPr>
              <a:t>GEMINI</a:t>
            </a:r>
          </a:p>
          <a:p>
            <a:pPr marL="457200" indent="-457200" algn="r" rtl="1">
              <a:lnSpc>
                <a:spcPct val="150000"/>
              </a:lnSpc>
              <a:buFontTx/>
              <a:buChar char="-"/>
            </a:pPr>
            <a:r>
              <a:rPr lang="en-US" sz="2800" b="1" dirty="0">
                <a:solidFill>
                  <a:srgbClr val="0070C0"/>
                </a:solidFill>
              </a:rPr>
              <a:t>CLAUDE</a:t>
            </a:r>
          </a:p>
          <a:p>
            <a:pPr marL="457200" indent="-457200" algn="r" rtl="1">
              <a:lnSpc>
                <a:spcPct val="150000"/>
              </a:lnSpc>
              <a:buFontTx/>
              <a:buChar char="-"/>
            </a:pPr>
            <a:r>
              <a:rPr lang="en-US" sz="2800" b="1" dirty="0">
                <a:solidFill>
                  <a:srgbClr val="0070C0"/>
                </a:solidFill>
              </a:rPr>
              <a:t>CHATGPT</a:t>
            </a:r>
          </a:p>
          <a:p>
            <a:pPr algn="r" rtl="1">
              <a:lnSpc>
                <a:spcPct val="150000"/>
              </a:lnSpc>
            </a:pPr>
            <a:r>
              <a:rPr lang="he-IL" sz="2800" b="1" dirty="0">
                <a:solidFill>
                  <a:srgbClr val="0070C0"/>
                </a:solidFill>
              </a:rPr>
              <a:t>4. בקשו ממנו להכין סיכום קצר של המאמרים ולהשוות בין הפרמטרים של המחקרים, למשל, נקודות דמיון ושוני, מתודולוגיה, נקודות ליישום בשטח ועוד.</a:t>
            </a:r>
          </a:p>
          <a:p>
            <a:pPr algn="r" rtl="1">
              <a:lnSpc>
                <a:spcPct val="150000"/>
              </a:lnSpc>
            </a:pPr>
            <a:r>
              <a:rPr lang="he-IL" sz="2800" b="1" dirty="0">
                <a:solidFill>
                  <a:srgbClr val="0070C0"/>
                </a:solidFill>
              </a:rPr>
              <a:t>5. ניתן לבקש לערוך את ההשוואה בטבלה</a:t>
            </a:r>
            <a:endParaRPr lang="en-US" sz="2800" b="1" dirty="0">
              <a:solidFill>
                <a:srgbClr val="0070C0"/>
              </a:solidFill>
            </a:endParaRPr>
          </a:p>
        </p:txBody>
      </p:sp>
    </p:spTree>
    <p:extLst>
      <p:ext uri="{BB962C8B-B14F-4D97-AF65-F5344CB8AC3E}">
        <p14:creationId xmlns:p14="http://schemas.microsoft.com/office/powerpoint/2010/main" val="228151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DF7BB-E30A-03D5-2DF0-3804E5F4571B}"/>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0AF91077-C4AA-E786-7470-CBDCADB0552D}"/>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3AB0565B-0FC4-4C5C-9935-DC2BF97EBD7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נושאים לדוגמא</a:t>
            </a:r>
          </a:p>
        </p:txBody>
      </p:sp>
      <p:sp>
        <p:nvSpPr>
          <p:cNvPr id="19" name="תיבת טקסט 18">
            <a:extLst>
              <a:ext uri="{FF2B5EF4-FFF2-40B4-BE49-F238E27FC236}">
                <a16:creationId xmlns:a16="http://schemas.microsoft.com/office/drawing/2014/main" id="{6DBA86F0-BCE8-1DFF-EA03-171C5EDA44B9}"/>
              </a:ext>
            </a:extLst>
          </p:cNvPr>
          <p:cNvSpPr txBox="1"/>
          <p:nvPr/>
        </p:nvSpPr>
        <p:spPr>
          <a:xfrm>
            <a:off x="515700" y="1212463"/>
            <a:ext cx="11160599" cy="5179816"/>
          </a:xfrm>
          <a:prstGeom prst="rect">
            <a:avLst/>
          </a:prstGeom>
          <a:noFill/>
        </p:spPr>
        <p:txBody>
          <a:bodyPr wrap="square">
            <a:spAutoFit/>
          </a:bodyPr>
          <a:lstStyle/>
          <a:p>
            <a:pPr marL="457200" indent="-457200" algn="r" rtl="1">
              <a:lnSpc>
                <a:spcPct val="150000"/>
              </a:lnSpc>
              <a:buFontTx/>
              <a:buChar char="-"/>
            </a:pPr>
            <a:r>
              <a:rPr lang="he-IL" sz="3200" dirty="0">
                <a:solidFill>
                  <a:srgbClr val="0070C0"/>
                </a:solidFill>
              </a:rPr>
              <a:t>פרוטוקול מתן עירוי תת-עורי (</a:t>
            </a:r>
            <a:r>
              <a:rPr lang="en-US" sz="3200" dirty="0">
                <a:solidFill>
                  <a:srgbClr val="0070C0"/>
                </a:solidFill>
              </a:rPr>
              <a:t>Hypodermoclysis</a:t>
            </a:r>
            <a:r>
              <a:rPr lang="he-IL" sz="3200" dirty="0">
                <a:solidFill>
                  <a:srgbClr val="0070C0"/>
                </a:solidFill>
              </a:rPr>
              <a:t>)  </a:t>
            </a:r>
          </a:p>
          <a:p>
            <a:pPr marL="457200" indent="-457200" algn="r" rtl="1">
              <a:lnSpc>
                <a:spcPct val="150000"/>
              </a:lnSpc>
              <a:buFontTx/>
              <a:buChar char="-"/>
            </a:pPr>
            <a:r>
              <a:rPr lang="he-IL" sz="3200" dirty="0">
                <a:solidFill>
                  <a:srgbClr val="0070C0"/>
                </a:solidFill>
              </a:rPr>
              <a:t>הידרציה בסוף החיים</a:t>
            </a:r>
          </a:p>
          <a:p>
            <a:pPr marL="457200" indent="-457200" algn="r" rtl="1">
              <a:lnSpc>
                <a:spcPct val="150000"/>
              </a:lnSpc>
              <a:buFontTx/>
              <a:buChar char="-"/>
            </a:pPr>
            <a:r>
              <a:rPr lang="en-US" sz="3200" dirty="0">
                <a:solidFill>
                  <a:srgbClr val="0070C0"/>
                </a:solidFill>
              </a:rPr>
              <a:t>Deprescribing</a:t>
            </a:r>
            <a:r>
              <a:rPr lang="he-IL" sz="3200" dirty="0">
                <a:solidFill>
                  <a:srgbClr val="0070C0"/>
                </a:solidFill>
              </a:rPr>
              <a:t> (אפשר לבחור תרופה </a:t>
            </a:r>
            <a:r>
              <a:rPr lang="he-IL" sz="3200" dirty="0" err="1">
                <a:solidFill>
                  <a:srgbClr val="0070C0"/>
                </a:solidFill>
              </a:rPr>
              <a:t>מסויימת</a:t>
            </a:r>
            <a:r>
              <a:rPr lang="he-IL" sz="3200" dirty="0">
                <a:solidFill>
                  <a:srgbClr val="0070C0"/>
                </a:solidFill>
              </a:rPr>
              <a:t>)</a:t>
            </a:r>
          </a:p>
          <a:p>
            <a:pPr marL="457200" indent="-457200" algn="r" rtl="1">
              <a:lnSpc>
                <a:spcPct val="150000"/>
              </a:lnSpc>
              <a:buFontTx/>
              <a:buChar char="-"/>
            </a:pPr>
            <a:r>
              <a:rPr lang="he-IL" sz="3200" dirty="0">
                <a:solidFill>
                  <a:srgbClr val="0070C0"/>
                </a:solidFill>
              </a:rPr>
              <a:t>כלים לניהול שיחות קשות</a:t>
            </a:r>
          </a:p>
          <a:p>
            <a:pPr marL="457200" indent="-457200" algn="r" rtl="1">
              <a:lnSpc>
                <a:spcPct val="150000"/>
              </a:lnSpc>
              <a:buFontTx/>
              <a:buChar char="-"/>
            </a:pPr>
            <a:r>
              <a:rPr lang="he-IL" sz="3200" dirty="0">
                <a:solidFill>
                  <a:srgbClr val="0070C0"/>
                </a:solidFill>
              </a:rPr>
              <a:t>כלים להפחתת תשישות חמלה/ עומס על מטפלים</a:t>
            </a:r>
          </a:p>
          <a:p>
            <a:pPr marL="457200" indent="-457200" algn="r" rtl="1">
              <a:lnSpc>
                <a:spcPct val="150000"/>
              </a:lnSpc>
              <a:buFontTx/>
              <a:buChar char="-"/>
            </a:pPr>
            <a:r>
              <a:rPr lang="he-IL" sz="3200" dirty="0">
                <a:solidFill>
                  <a:srgbClr val="0070C0"/>
                </a:solidFill>
              </a:rPr>
              <a:t>אבל מורכב- </a:t>
            </a:r>
            <a:r>
              <a:rPr lang="en-US" sz="3200" dirty="0">
                <a:solidFill>
                  <a:srgbClr val="0070C0"/>
                </a:solidFill>
              </a:rPr>
              <a:t>Complicated grief</a:t>
            </a:r>
          </a:p>
          <a:p>
            <a:pPr marL="457200" indent="-457200" algn="r" rtl="1">
              <a:lnSpc>
                <a:spcPct val="150000"/>
              </a:lnSpc>
              <a:buFontTx/>
              <a:buChar char="-"/>
            </a:pPr>
            <a:r>
              <a:rPr lang="he-IL" sz="3200" dirty="0">
                <a:solidFill>
                  <a:srgbClr val="0070C0"/>
                </a:solidFill>
              </a:rPr>
              <a:t>נושא לבחירתכם</a:t>
            </a:r>
            <a:endParaRPr lang="en-US" sz="3200" dirty="0">
              <a:solidFill>
                <a:srgbClr val="0070C0"/>
              </a:solidFill>
            </a:endParaRPr>
          </a:p>
        </p:txBody>
      </p:sp>
    </p:spTree>
    <p:extLst>
      <p:ext uri="{BB962C8B-B14F-4D97-AF65-F5344CB8AC3E}">
        <p14:creationId xmlns:p14="http://schemas.microsoft.com/office/powerpoint/2010/main" val="1384893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48405-A249-A265-08AC-01B97775A722}"/>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2D4D0024-7706-62D8-6DCE-2163B882DF86}"/>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118652E-0E18-2C82-9994-A313C9872E6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לסיכום</a:t>
            </a:r>
          </a:p>
        </p:txBody>
      </p:sp>
      <p:sp>
        <p:nvSpPr>
          <p:cNvPr id="19" name="תיבת טקסט 18">
            <a:extLst>
              <a:ext uri="{FF2B5EF4-FFF2-40B4-BE49-F238E27FC236}">
                <a16:creationId xmlns:a16="http://schemas.microsoft.com/office/drawing/2014/main" id="{A19E549E-EAA1-DA6F-74A1-D0965369FE16}"/>
              </a:ext>
            </a:extLst>
          </p:cNvPr>
          <p:cNvSpPr txBox="1"/>
          <p:nvPr/>
        </p:nvSpPr>
        <p:spPr>
          <a:xfrm>
            <a:off x="207472" y="1473721"/>
            <a:ext cx="11545670" cy="5183150"/>
          </a:xfrm>
          <a:prstGeom prst="rect">
            <a:avLst/>
          </a:prstGeom>
          <a:noFill/>
        </p:spPr>
        <p:txBody>
          <a:bodyPr wrap="square">
            <a:spAutoFit/>
          </a:bodyPr>
          <a:lstStyle/>
          <a:p>
            <a:pPr marL="457200" indent="-457200" algn="r" rtl="1">
              <a:lnSpc>
                <a:spcPct val="150000"/>
              </a:lnSpc>
              <a:buFont typeface="Arial" panose="020B0604020202020204" pitchFamily="34" charset="0"/>
              <a:buChar char="•"/>
            </a:pPr>
            <a:r>
              <a:rPr lang="he-IL" sz="2800" b="1" dirty="0">
                <a:solidFill>
                  <a:srgbClr val="0070C0"/>
                </a:solidFill>
              </a:rPr>
              <a:t>האם הרגשתם שלמדתם מהתהליך?</a:t>
            </a:r>
          </a:p>
          <a:p>
            <a:pPr marL="457200" indent="-457200" algn="r" rtl="1">
              <a:lnSpc>
                <a:spcPct val="150000"/>
              </a:lnSpc>
              <a:buFont typeface="Arial" panose="020B0604020202020204" pitchFamily="34" charset="0"/>
              <a:buChar char="•"/>
            </a:pPr>
            <a:endParaRPr lang="he-IL" sz="2800" b="1" dirty="0">
              <a:solidFill>
                <a:srgbClr val="0070C0"/>
              </a:solidFill>
            </a:endParaRPr>
          </a:p>
          <a:p>
            <a:pPr marL="457200" indent="-457200" algn="r" rtl="1">
              <a:lnSpc>
                <a:spcPct val="150000"/>
              </a:lnSpc>
              <a:buFont typeface="Arial" panose="020B0604020202020204" pitchFamily="34" charset="0"/>
              <a:buChar char="•"/>
            </a:pPr>
            <a:r>
              <a:rPr lang="he-IL" sz="2800" b="1" dirty="0">
                <a:solidFill>
                  <a:srgbClr val="0070C0"/>
                </a:solidFill>
              </a:rPr>
              <a:t>האם ה-</a:t>
            </a:r>
            <a:r>
              <a:rPr lang="en-US" sz="2800" b="1" dirty="0">
                <a:solidFill>
                  <a:srgbClr val="0070C0"/>
                </a:solidFill>
              </a:rPr>
              <a:t>AI</a:t>
            </a:r>
            <a:r>
              <a:rPr lang="he-IL" sz="2800" b="1" dirty="0">
                <a:solidFill>
                  <a:srgbClr val="0070C0"/>
                </a:solidFill>
              </a:rPr>
              <a:t> עזר לכם לזהות את עיקרי הדברים?</a:t>
            </a:r>
          </a:p>
          <a:p>
            <a:pPr marL="457200" indent="-457200" algn="r" rtl="1">
              <a:lnSpc>
                <a:spcPct val="150000"/>
              </a:lnSpc>
              <a:buFont typeface="Arial" panose="020B0604020202020204" pitchFamily="34" charset="0"/>
              <a:buChar char="•"/>
            </a:pPr>
            <a:endParaRPr lang="he-IL" sz="2800" b="1" dirty="0">
              <a:solidFill>
                <a:srgbClr val="0070C0"/>
              </a:solidFill>
            </a:endParaRPr>
          </a:p>
          <a:p>
            <a:pPr marL="457200" indent="-457200" algn="r" rtl="1">
              <a:lnSpc>
                <a:spcPct val="150000"/>
              </a:lnSpc>
              <a:buFont typeface="Arial" panose="020B0604020202020204" pitchFamily="34" charset="0"/>
              <a:buChar char="•"/>
            </a:pPr>
            <a:r>
              <a:rPr lang="he-IL" sz="2800" b="1" dirty="0">
                <a:solidFill>
                  <a:srgbClr val="0070C0"/>
                </a:solidFill>
              </a:rPr>
              <a:t>האם הייתם סומכים על הסיכום שלו?</a:t>
            </a:r>
          </a:p>
          <a:p>
            <a:pPr marL="457200" indent="-457200" algn="r" rtl="1">
              <a:lnSpc>
                <a:spcPct val="150000"/>
              </a:lnSpc>
              <a:buFont typeface="Arial" panose="020B0604020202020204" pitchFamily="34" charset="0"/>
              <a:buChar char="•"/>
            </a:pPr>
            <a:endParaRPr lang="he-IL" sz="2800" b="1" dirty="0">
              <a:solidFill>
                <a:srgbClr val="0070C0"/>
              </a:solidFill>
            </a:endParaRPr>
          </a:p>
          <a:p>
            <a:pPr marL="457200" indent="-457200" algn="r" rtl="1">
              <a:lnSpc>
                <a:spcPct val="150000"/>
              </a:lnSpc>
              <a:buFont typeface="Arial" panose="020B0604020202020204" pitchFamily="34" charset="0"/>
              <a:buChar char="•"/>
            </a:pPr>
            <a:r>
              <a:rPr lang="he-IL" sz="2800" b="1" dirty="0">
                <a:solidFill>
                  <a:srgbClr val="0070C0"/>
                </a:solidFill>
              </a:rPr>
              <a:t>האם יש כלי שאתם חושבים שהולך לשמש אתכם בעבודה היומיומית?</a:t>
            </a:r>
          </a:p>
          <a:p>
            <a:pPr algn="r" rtl="1">
              <a:lnSpc>
                <a:spcPct val="150000"/>
              </a:lnSpc>
            </a:pPr>
            <a:endParaRPr lang="he-IL" sz="2800" b="1" dirty="0">
              <a:solidFill>
                <a:srgbClr val="0070C0"/>
              </a:solidFill>
            </a:endParaRPr>
          </a:p>
        </p:txBody>
      </p:sp>
    </p:spTree>
    <p:extLst>
      <p:ext uri="{BB962C8B-B14F-4D97-AF65-F5344CB8AC3E}">
        <p14:creationId xmlns:p14="http://schemas.microsoft.com/office/powerpoint/2010/main" val="1942759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E5627-F4B0-BB87-7ECF-9AF6FF9FFD31}"/>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863D506-6F24-E444-B74A-9BFB334A1C54}"/>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4891465C-5E7E-C876-4AA1-79AAB3F0CEA9}"/>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pic>
        <p:nvPicPr>
          <p:cNvPr id="13314" name="Picture 2" descr="Palliative Care Formulary (PCF8 ...">
            <a:extLst>
              <a:ext uri="{FF2B5EF4-FFF2-40B4-BE49-F238E27FC236}">
                <a16:creationId xmlns:a16="http://schemas.microsoft.com/office/drawing/2014/main" id="{5F9E82FD-176E-5816-0ADB-BB81A54BD4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39" t="6815" r="19494" b="5987"/>
          <a:stretch/>
        </p:blipFill>
        <p:spPr bwMode="auto">
          <a:xfrm>
            <a:off x="526115" y="1994210"/>
            <a:ext cx="2727016" cy="3900362"/>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6D87B223-E034-4DAC-7437-89F318505A61}"/>
              </a:ext>
            </a:extLst>
          </p:cNvPr>
          <p:cNvSpPr txBox="1"/>
          <p:nvPr/>
        </p:nvSpPr>
        <p:spPr>
          <a:xfrm>
            <a:off x="3633323" y="1994210"/>
            <a:ext cx="8205323" cy="3816429"/>
          </a:xfrm>
          <a:prstGeom prst="rect">
            <a:avLst/>
          </a:prstGeom>
          <a:noFill/>
        </p:spPr>
        <p:txBody>
          <a:bodyPr wrap="square">
            <a:spAutoFit/>
          </a:bodyPr>
          <a:lstStyle/>
          <a:p>
            <a:pPr marL="285750" indent="-285750" algn="l">
              <a:buFont typeface="Arial" panose="020B0604020202020204" pitchFamily="34" charset="0"/>
              <a:buChar char="•"/>
            </a:pPr>
            <a:r>
              <a:rPr lang="en-US" sz="2800" b="1" dirty="0">
                <a:solidFill>
                  <a:srgbClr val="107F8B"/>
                </a:solidFill>
              </a:rPr>
              <a:t>Palliative care formulary, 8</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a:t>
            </a:r>
            <a:endParaRPr lang="he-IL" sz="2800" b="1" dirty="0">
              <a:solidFill>
                <a:srgbClr val="107F8B"/>
              </a:solidFill>
            </a:endParaRPr>
          </a:p>
          <a:p>
            <a:pPr algn="r" rtl="1"/>
            <a:endParaRPr lang="he-IL" sz="2400" dirty="0"/>
          </a:p>
          <a:p>
            <a:pPr algn="r" rtl="1"/>
            <a:r>
              <a:rPr lang="he-IL" sz="2400" dirty="0"/>
              <a:t>מדריך תרופתי מקיף, ספציפי </a:t>
            </a:r>
            <a:r>
              <a:rPr lang="he-IL" sz="2400" dirty="0" err="1"/>
              <a:t>לפליאציה</a:t>
            </a:r>
            <a:r>
              <a:rPr lang="he-IL" sz="2400" dirty="0"/>
              <a:t>.</a:t>
            </a:r>
            <a:r>
              <a:rPr lang="en-US" sz="2400" dirty="0"/>
              <a:t> </a:t>
            </a:r>
            <a:r>
              <a:rPr lang="he-IL" sz="2400" dirty="0"/>
              <a:t>בשימוש נרחב באנגליה והמקור שעליו מסתמך ה-</a:t>
            </a:r>
            <a:r>
              <a:rPr lang="en-US" sz="2400" dirty="0"/>
              <a:t>NHS</a:t>
            </a:r>
            <a:r>
              <a:rPr lang="he-IL" sz="2400" dirty="0"/>
              <a:t>.</a:t>
            </a:r>
          </a:p>
          <a:p>
            <a:pPr algn="r" rtl="1"/>
            <a:r>
              <a:rPr lang="he-IL" sz="2400" dirty="0"/>
              <a:t>מכיל הנחיות לטיפול תרופתי בסימפטומים שונים: מינונים, אינטראקציות, פרופיל תופעות לוואי, תוך התייחסות לשיקולים מיוחדים בסוף החיים לרבות כשל מערכתי ומתן תת-עורי.</a:t>
            </a:r>
            <a:endParaRPr lang="en-US" sz="2400" dirty="0"/>
          </a:p>
          <a:p>
            <a:pPr algn="l"/>
            <a:r>
              <a:rPr lang="en-US" sz="1800" dirty="0">
                <a:latin typeface="Times New Roman" panose="02020603050405020304" pitchFamily="18" charset="0"/>
                <a:cs typeface="Times New Roman" panose="02020603050405020304" pitchFamily="18" charset="0"/>
              </a:rPr>
              <a:t>     </a:t>
            </a:r>
          </a:p>
          <a:p>
            <a:pPr algn="r"/>
            <a:r>
              <a:rPr lang="he-IL" sz="2400" b="1" dirty="0">
                <a:solidFill>
                  <a:srgbClr val="107F8B"/>
                </a:solidFill>
                <a:latin typeface="Times New Roman" panose="02020603050405020304" pitchFamily="18" charset="0"/>
                <a:cs typeface="Times New Roman" panose="02020603050405020304" pitchFamily="18" charset="0"/>
              </a:rPr>
              <a:t>*</a:t>
            </a:r>
            <a:r>
              <a:rPr lang="he-IL" sz="1800" dirty="0">
                <a:latin typeface="Times New Roman" panose="02020603050405020304" pitchFamily="18" charset="0"/>
                <a:cs typeface="Times New Roman" panose="02020603050405020304" pitchFamily="18" charset="0"/>
              </a:rPr>
              <a:t> </a:t>
            </a:r>
            <a:r>
              <a:rPr lang="he-IL" sz="2400" dirty="0">
                <a:latin typeface="Arial" panose="020B0604020202020204" pitchFamily="34" charset="0"/>
                <a:cs typeface="Arial" panose="020B0604020202020204" pitchFamily="34" charset="0"/>
              </a:rPr>
              <a:t>מהדורה זו אינה קיימת בגרסה דיגיטלית. ניתן לרכוש מנוי אלקטרוני שנתי</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381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4313-97F4-E5A8-2C84-9AE3BAD291B8}"/>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8CC96CAC-B05A-6974-2C8A-9A5815A362DB}"/>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E61CF742-1184-C454-F80C-FD5EA9DFC2B1}"/>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Nursing Textbooks</a:t>
            </a:r>
            <a:endParaRPr lang="he-IL" sz="5200" b="1" dirty="0"/>
          </a:p>
        </p:txBody>
      </p:sp>
      <p:sp>
        <p:nvSpPr>
          <p:cNvPr id="5" name="תיבת טקסט 4">
            <a:extLst>
              <a:ext uri="{FF2B5EF4-FFF2-40B4-BE49-F238E27FC236}">
                <a16:creationId xmlns:a16="http://schemas.microsoft.com/office/drawing/2014/main" id="{47DAA597-B2CB-6EE1-565A-C180701017D9}"/>
              </a:ext>
            </a:extLst>
          </p:cNvPr>
          <p:cNvSpPr txBox="1"/>
          <p:nvPr/>
        </p:nvSpPr>
        <p:spPr>
          <a:xfrm>
            <a:off x="97104" y="1699600"/>
            <a:ext cx="11709175" cy="523220"/>
          </a:xfrm>
          <a:prstGeom prst="rect">
            <a:avLst/>
          </a:prstGeom>
          <a:noFill/>
        </p:spPr>
        <p:txBody>
          <a:bodyPr wrap="square">
            <a:spAutoFit/>
          </a:bodyPr>
          <a:lstStyle/>
          <a:p>
            <a:pPr marL="457200" indent="-457200" algn="l">
              <a:buFont typeface="Arial" panose="020B0604020202020204" pitchFamily="34" charset="0"/>
              <a:buChar char="•"/>
            </a:pPr>
            <a:endParaRPr lang="he-IL" sz="2800" dirty="0">
              <a:latin typeface="Times New Roman" panose="02020603050405020304" pitchFamily="18" charset="0"/>
              <a:cs typeface="Times New Roman" panose="02020603050405020304" pitchFamily="18" charset="0"/>
            </a:endParaRPr>
          </a:p>
        </p:txBody>
      </p:sp>
      <p:sp>
        <p:nvSpPr>
          <p:cNvPr id="10" name="תיבת טקסט 9">
            <a:extLst>
              <a:ext uri="{FF2B5EF4-FFF2-40B4-BE49-F238E27FC236}">
                <a16:creationId xmlns:a16="http://schemas.microsoft.com/office/drawing/2014/main" id="{FFB53BE7-ED2B-85F6-3441-434D72E73A89}"/>
              </a:ext>
            </a:extLst>
          </p:cNvPr>
          <p:cNvSpPr txBox="1"/>
          <p:nvPr/>
        </p:nvSpPr>
        <p:spPr>
          <a:xfrm>
            <a:off x="178305" y="5694632"/>
            <a:ext cx="11564867" cy="954107"/>
          </a:xfrm>
          <a:prstGeom prst="rect">
            <a:avLst/>
          </a:prstGeom>
          <a:noFill/>
        </p:spPr>
        <p:txBody>
          <a:bodyPr wrap="square">
            <a:spAutoFit/>
          </a:bodyPr>
          <a:lstStyle/>
          <a:p>
            <a:pPr algn="r" rtl="1"/>
            <a:r>
              <a:rPr lang="he-IL" sz="2800" dirty="0">
                <a:latin typeface="Arial" panose="020B0604020202020204" pitchFamily="34" charset="0"/>
                <a:cs typeface="Arial" panose="020B0604020202020204" pitchFamily="34" charset="0"/>
              </a:rPr>
              <a:t>ועוד רבים בסיעוד ורפואה ותחומי תוכן ספציפיים- טיפול פליאטיבי גריאטרי, עבודה סוציאלית וכדומה </a:t>
            </a:r>
          </a:p>
        </p:txBody>
      </p:sp>
      <p:sp>
        <p:nvSpPr>
          <p:cNvPr id="6" name="תיבת טקסט 5">
            <a:extLst>
              <a:ext uri="{FF2B5EF4-FFF2-40B4-BE49-F238E27FC236}">
                <a16:creationId xmlns:a16="http://schemas.microsoft.com/office/drawing/2014/main" id="{6C4BF9A5-13B1-7049-DD4D-68016FC5A80D}"/>
              </a:ext>
            </a:extLst>
          </p:cNvPr>
          <p:cNvSpPr txBox="1"/>
          <p:nvPr/>
        </p:nvSpPr>
        <p:spPr>
          <a:xfrm>
            <a:off x="241412" y="1618970"/>
            <a:ext cx="11709175" cy="353943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rgbClr val="107F8B"/>
                </a:solidFill>
              </a:rPr>
              <a:t>Oxford Textbook of Palliative Nursing 5</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 </a:t>
            </a:r>
          </a:p>
          <a:p>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Ferrell &amp; </a:t>
            </a:r>
            <a:r>
              <a:rPr lang="en-US" sz="2800" dirty="0" err="1">
                <a:latin typeface="Times New Roman" panose="02020603050405020304" pitchFamily="18" charset="0"/>
                <a:cs typeface="Times New Roman" panose="02020603050405020304" pitchFamily="18" charset="0"/>
              </a:rPr>
              <a:t>Paice</a:t>
            </a:r>
            <a:r>
              <a:rPr lang="en-US" sz="2800" dirty="0">
                <a:latin typeface="Times New Roman" panose="02020603050405020304" pitchFamily="18" charset="0"/>
                <a:cs typeface="Times New Roman" panose="02020603050405020304" pitchFamily="18" charset="0"/>
              </a:rPr>
              <a:t> (2019)</a:t>
            </a:r>
          </a:p>
          <a:p>
            <a:endParaRPr lang="en-US" sz="2800" dirty="0">
              <a:solidFill>
                <a:srgbClr val="107F8B"/>
              </a:solidFill>
            </a:endParaRPr>
          </a:p>
          <a:p>
            <a:pPr marL="457200" indent="-457200" algn="l">
              <a:buFont typeface="Arial" panose="020B0604020202020204" pitchFamily="34" charset="0"/>
              <a:buChar char="•"/>
            </a:pPr>
            <a:r>
              <a:rPr lang="en-US" sz="2800" b="1" i="0" dirty="0">
                <a:solidFill>
                  <a:srgbClr val="107F8B"/>
                </a:solidFill>
                <a:effectLst/>
              </a:rPr>
              <a:t>Palliative Care Nursing: Quality Care to the End of Life. 5</a:t>
            </a:r>
            <a:r>
              <a:rPr lang="en-US" sz="2800" b="1" i="0" baseline="30000" dirty="0">
                <a:solidFill>
                  <a:srgbClr val="107F8B"/>
                </a:solidFill>
                <a:effectLst/>
              </a:rPr>
              <a:t>th</a:t>
            </a:r>
            <a:r>
              <a:rPr lang="en-US" sz="2800" b="1" i="0" dirty="0">
                <a:solidFill>
                  <a:srgbClr val="107F8B"/>
                </a:solidFill>
                <a:effectLst/>
              </a:rPr>
              <a:t> </a:t>
            </a:r>
            <a:r>
              <a:rPr lang="en-US" sz="2800" b="1" i="0" dirty="0" err="1">
                <a:solidFill>
                  <a:srgbClr val="107F8B"/>
                </a:solidFill>
                <a:effectLst/>
              </a:rPr>
              <a:t>edn</a:t>
            </a:r>
            <a:r>
              <a:rPr lang="en-US" sz="2800" b="1" i="0" dirty="0">
                <a:solidFill>
                  <a:srgbClr val="107F8B"/>
                </a:solidFill>
                <a:effectLst/>
              </a:rPr>
              <a:t>. </a:t>
            </a:r>
          </a:p>
          <a:p>
            <a:pPr algn="l"/>
            <a:r>
              <a:rPr lang="en-US" sz="2800" dirty="0">
                <a:latin typeface="Times New Roman" panose="02020603050405020304" pitchFamily="18" charset="0"/>
                <a:cs typeface="Times New Roman" panose="02020603050405020304" pitchFamily="18" charset="0"/>
              </a:rPr>
              <a:t>     Matzo &amp; Sherman (2019)</a:t>
            </a:r>
          </a:p>
          <a:p>
            <a:pPr algn="l"/>
            <a:endParaRPr lang="en-US" sz="2800" b="1" i="0" dirty="0">
              <a:solidFill>
                <a:srgbClr val="107F8B"/>
              </a:solidFill>
              <a:effectLst/>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r>
              <a:rPr lang="en-US" sz="2800" b="1" i="0" dirty="0">
                <a:solidFill>
                  <a:srgbClr val="107F8B"/>
                </a:solidFill>
                <a:effectLst/>
              </a:rPr>
              <a:t>Clinical Pocket Guide to Advanced Practice Palliative Nursing</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Constance Dahlin (ed.), Patrick Coyne (ed.), Betty Ferrell (ed.) (2017)</a:t>
            </a:r>
            <a:r>
              <a:rPr lang="en-US" sz="2800" b="1" i="0" dirty="0">
                <a:solidFill>
                  <a:srgbClr val="107F8B"/>
                </a:solidFill>
                <a:effectLst/>
                <a:latin typeface="Times New Roman" panose="02020603050405020304" pitchFamily="18" charset="0"/>
                <a:cs typeface="Times New Roman" panose="02020603050405020304" pitchFamily="18" charset="0"/>
              </a:rPr>
              <a:t> </a:t>
            </a:r>
            <a:endParaRPr lang="he-IL" sz="2800" dirty="0">
              <a:solidFill>
                <a:srgbClr val="107F8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858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945A8-41B3-4622-CDC0-5C4354F78FFC}"/>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137E0DF9-F519-E8D9-0A5B-71C2B983E0B7}"/>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5603D97-D9B7-C0A8-1824-03CFB1514948}"/>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Nursing Textbooks</a:t>
            </a:r>
            <a:endParaRPr lang="he-IL" sz="5200" b="1" dirty="0"/>
          </a:p>
        </p:txBody>
      </p:sp>
      <p:pic>
        <p:nvPicPr>
          <p:cNvPr id="3074" name="Picture 2" descr="Jual Book Oxford Textbook of Palliative Nursing 5th Edition - Kota  Yogyakarta - @iroh | Tokopedia">
            <a:extLst>
              <a:ext uri="{FF2B5EF4-FFF2-40B4-BE49-F238E27FC236}">
                <a16:creationId xmlns:a16="http://schemas.microsoft.com/office/drawing/2014/main" id="{C7C563E9-E098-421A-21D1-68AE35A4E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8" r="-1694" b="6740"/>
          <a:stretch/>
        </p:blipFill>
        <p:spPr bwMode="auto">
          <a:xfrm>
            <a:off x="611511" y="1896774"/>
            <a:ext cx="3669176" cy="43811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lliative Care Nursing: Quality Care ...">
            <a:extLst>
              <a:ext uri="{FF2B5EF4-FFF2-40B4-BE49-F238E27FC236}">
                <a16:creationId xmlns:a16="http://schemas.microsoft.com/office/drawing/2014/main" id="{65B94819-2CA1-9A20-ED1C-47E5A079F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802" y="1838998"/>
            <a:ext cx="3355026" cy="44389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dvanced Practice Palliative Nursing ...">
            <a:extLst>
              <a:ext uri="{FF2B5EF4-FFF2-40B4-BE49-F238E27FC236}">
                <a16:creationId xmlns:a16="http://schemas.microsoft.com/office/drawing/2014/main" id="{0A9B6EE3-463E-39EE-903B-2C88824CF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012" y="1826599"/>
            <a:ext cx="2970477" cy="445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43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57CD-AEEF-3FF2-D87F-1BAF04E68706}"/>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61091695-20A1-5353-041B-8D006C9374E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209396E8-59B5-8C09-4A67-CAA7BF292D44}"/>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Journals</a:t>
            </a:r>
            <a:endParaRPr lang="he-IL" sz="4800" b="1" dirty="0"/>
          </a:p>
        </p:txBody>
      </p:sp>
      <p:sp>
        <p:nvSpPr>
          <p:cNvPr id="6" name="תיבת טקסט 5">
            <a:extLst>
              <a:ext uri="{FF2B5EF4-FFF2-40B4-BE49-F238E27FC236}">
                <a16:creationId xmlns:a16="http://schemas.microsoft.com/office/drawing/2014/main" id="{BF6C409A-AC63-F2EC-65DF-7ED39A28383A}"/>
              </a:ext>
            </a:extLst>
          </p:cNvPr>
          <p:cNvSpPr txBox="1"/>
          <p:nvPr/>
        </p:nvSpPr>
        <p:spPr>
          <a:xfrm>
            <a:off x="212415" y="1372206"/>
            <a:ext cx="11055284" cy="92333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Journal of Palliative Medicine</a:t>
            </a:r>
          </a:p>
          <a:p>
            <a:pPr algn="r" rtl="1"/>
            <a:r>
              <a:rPr lang="he-IL" sz="2600" dirty="0">
                <a:solidFill>
                  <a:srgbClr val="292B2C"/>
                </a:solidFill>
                <a:latin typeface="Arial" panose="020B0604020202020204" pitchFamily="34" charset="0"/>
                <a:cs typeface="Arial" panose="020B0604020202020204" pitchFamily="34" charset="0"/>
              </a:rPr>
              <a:t>כתב העת הרשמי של ארגונים מובילים-</a:t>
            </a:r>
            <a:r>
              <a:rPr lang="en-US" sz="2400" dirty="0">
                <a:solidFill>
                  <a:srgbClr val="292B2C"/>
                </a:solidFill>
                <a:latin typeface="Arial" panose="020B0604020202020204" pitchFamily="34" charset="0"/>
                <a:cs typeface="Arial" panose="020B0604020202020204" pitchFamily="34" charset="0"/>
              </a:rPr>
              <a:t>CAPC, EAPC, HPNA </a:t>
            </a:r>
            <a:r>
              <a:rPr lang="he-IL" sz="2400" dirty="0">
                <a:solidFill>
                  <a:srgbClr val="292B2C"/>
                </a:solidFill>
                <a:latin typeface="Arial" panose="020B0604020202020204" pitchFamily="34" charset="0"/>
                <a:cs typeface="Arial" panose="020B0604020202020204" pitchFamily="34" charset="0"/>
              </a:rPr>
              <a:t> ועוד.</a:t>
            </a:r>
            <a:endParaRPr lang="en-US" sz="2600" dirty="0">
              <a:solidFill>
                <a:srgbClr val="292B2C"/>
              </a:solidFill>
              <a:latin typeface="Arial" panose="020B0604020202020204" pitchFamily="34" charset="0"/>
              <a:cs typeface="Arial" panose="020B0604020202020204" pitchFamily="34" charset="0"/>
            </a:endParaRPr>
          </a:p>
        </p:txBody>
      </p:sp>
      <p:sp>
        <p:nvSpPr>
          <p:cNvPr id="7" name="תיבת טקסט 6">
            <a:extLst>
              <a:ext uri="{FF2B5EF4-FFF2-40B4-BE49-F238E27FC236}">
                <a16:creationId xmlns:a16="http://schemas.microsoft.com/office/drawing/2014/main" id="{0A8A07D8-1AD2-9B48-7D26-3AE3E8B2F3E3}"/>
              </a:ext>
            </a:extLst>
          </p:cNvPr>
          <p:cNvSpPr txBox="1"/>
          <p:nvPr/>
        </p:nvSpPr>
        <p:spPr>
          <a:xfrm>
            <a:off x="212415" y="2478533"/>
            <a:ext cx="11055284" cy="92333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Palliative &amp; Supportive Care</a:t>
            </a:r>
            <a:r>
              <a:rPr lang="en-US" sz="2600" b="1" i="0" dirty="0">
                <a:solidFill>
                  <a:srgbClr val="292B2C"/>
                </a:solidFill>
                <a:effectLst/>
                <a:latin typeface="Times New Roman" panose="02020603050405020304" pitchFamily="18" charset="0"/>
                <a:cs typeface="Times New Roman" panose="02020603050405020304" pitchFamily="18" charset="0"/>
              </a:rPr>
              <a:t>   </a:t>
            </a:r>
          </a:p>
          <a:p>
            <a:pPr algn="r" rtl="1"/>
            <a:r>
              <a:rPr lang="he-IL" sz="2600" dirty="0">
                <a:solidFill>
                  <a:srgbClr val="292B2C"/>
                </a:solidFill>
                <a:latin typeface="Arial" panose="020B0604020202020204" pitchFamily="34" charset="0"/>
                <a:cs typeface="Arial" panose="020B0604020202020204" pitchFamily="34" charset="0"/>
              </a:rPr>
              <a:t>כתב העת של הוצאת </a:t>
            </a:r>
            <a:r>
              <a:rPr lang="en-US" sz="2600" dirty="0">
                <a:solidFill>
                  <a:srgbClr val="292B2C"/>
                </a:solidFill>
                <a:latin typeface="Arial" panose="020B0604020202020204" pitchFamily="34" charset="0"/>
                <a:cs typeface="Arial" panose="020B0604020202020204" pitchFamily="34" charset="0"/>
              </a:rPr>
              <a:t>Cambridge press</a:t>
            </a:r>
            <a:r>
              <a:rPr lang="he-IL" sz="2600" dirty="0">
                <a:solidFill>
                  <a:srgbClr val="292B2C"/>
                </a:solidFill>
                <a:latin typeface="Arial" panose="020B0604020202020204" pitchFamily="34" charset="0"/>
                <a:cs typeface="Arial" panose="020B0604020202020204" pitchFamily="34" charset="0"/>
              </a:rPr>
              <a:t>. </a:t>
            </a:r>
            <a:r>
              <a:rPr lang="he-IL" sz="2600" b="1" dirty="0">
                <a:solidFill>
                  <a:srgbClr val="292B2C"/>
                </a:solidFill>
                <a:latin typeface="Arial" panose="020B0604020202020204" pitchFamily="34" charset="0"/>
                <a:cs typeface="Arial" panose="020B0604020202020204" pitchFamily="34" charset="0"/>
              </a:rPr>
              <a:t>גישה פתוחה</a:t>
            </a:r>
            <a:r>
              <a:rPr lang="he-IL" sz="2600" dirty="0">
                <a:solidFill>
                  <a:srgbClr val="292B2C"/>
                </a:solidFill>
                <a:latin typeface="Arial" panose="020B0604020202020204" pitchFamily="34" charset="0"/>
                <a:cs typeface="Arial" panose="020B0604020202020204" pitchFamily="34" charset="0"/>
              </a:rPr>
              <a:t> לכל המאמרים החל מ-2024.</a:t>
            </a:r>
            <a:endParaRPr lang="en-US" sz="2600" dirty="0">
              <a:solidFill>
                <a:srgbClr val="292B2C"/>
              </a:solidFill>
              <a:latin typeface="Arial" panose="020B0604020202020204" pitchFamily="34" charset="0"/>
              <a:cs typeface="Arial" panose="020B0604020202020204" pitchFamily="34" charset="0"/>
            </a:endParaRPr>
          </a:p>
        </p:txBody>
      </p:sp>
      <p:sp>
        <p:nvSpPr>
          <p:cNvPr id="8" name="תיבת טקסט 7">
            <a:extLst>
              <a:ext uri="{FF2B5EF4-FFF2-40B4-BE49-F238E27FC236}">
                <a16:creationId xmlns:a16="http://schemas.microsoft.com/office/drawing/2014/main" id="{D3D513E3-66A4-C331-3AA7-199B7639E9C8}"/>
              </a:ext>
            </a:extLst>
          </p:cNvPr>
          <p:cNvSpPr txBox="1"/>
          <p:nvPr/>
        </p:nvSpPr>
        <p:spPr>
          <a:xfrm>
            <a:off x="212415" y="3812052"/>
            <a:ext cx="11055284" cy="1323439"/>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The American Journal of Hospice &amp; Palliative Medicine </a:t>
            </a:r>
          </a:p>
          <a:p>
            <a:pPr algn="r" rtl="1"/>
            <a:r>
              <a:rPr lang="he-IL" sz="2600" dirty="0">
                <a:solidFill>
                  <a:srgbClr val="292B2C"/>
                </a:solidFill>
                <a:latin typeface="Arial" panose="020B0604020202020204" pitchFamily="34" charset="0"/>
                <a:cs typeface="Arial" panose="020B0604020202020204" pitchFamily="34" charset="0"/>
              </a:rPr>
              <a:t>כתב עת שנותן דגש לעבודה המולטי-דיסציפלינרית ופונה לכל אנשי המקצוע העוסקים בתחום.</a:t>
            </a:r>
            <a:endParaRPr lang="en-US" sz="2600" dirty="0">
              <a:solidFill>
                <a:srgbClr val="292B2C"/>
              </a:solidFill>
              <a:latin typeface="Arial" panose="020B0604020202020204" pitchFamily="34" charset="0"/>
              <a:cs typeface="Arial" panose="020B0604020202020204" pitchFamily="34" charset="0"/>
            </a:endParaRPr>
          </a:p>
        </p:txBody>
      </p:sp>
      <p:sp>
        <p:nvSpPr>
          <p:cNvPr id="11" name="תיבת טקסט 10">
            <a:extLst>
              <a:ext uri="{FF2B5EF4-FFF2-40B4-BE49-F238E27FC236}">
                <a16:creationId xmlns:a16="http://schemas.microsoft.com/office/drawing/2014/main" id="{C8398607-8D5F-4AB5-5089-2E97786C152E}"/>
              </a:ext>
            </a:extLst>
          </p:cNvPr>
          <p:cNvSpPr txBox="1"/>
          <p:nvPr/>
        </p:nvSpPr>
        <p:spPr>
          <a:xfrm>
            <a:off x="234601" y="6143380"/>
            <a:ext cx="11055284" cy="52322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Journal of Nursing Scholarship</a:t>
            </a:r>
          </a:p>
        </p:txBody>
      </p:sp>
      <p:sp>
        <p:nvSpPr>
          <p:cNvPr id="15" name="תיבת טקסט 14">
            <a:extLst>
              <a:ext uri="{FF2B5EF4-FFF2-40B4-BE49-F238E27FC236}">
                <a16:creationId xmlns:a16="http://schemas.microsoft.com/office/drawing/2014/main" id="{1B5C8A70-0F87-9F8F-E3F0-2838BFCD076F}"/>
              </a:ext>
            </a:extLst>
          </p:cNvPr>
          <p:cNvSpPr txBox="1"/>
          <p:nvPr/>
        </p:nvSpPr>
        <p:spPr>
          <a:xfrm>
            <a:off x="262776" y="5008740"/>
            <a:ext cx="11142948" cy="954107"/>
          </a:xfrm>
          <a:prstGeom prst="rect">
            <a:avLst/>
          </a:prstGeom>
          <a:noFill/>
        </p:spPr>
        <p:txBody>
          <a:bodyPr wrap="square">
            <a:spAutoFit/>
          </a:bodyPr>
          <a:lstStyle/>
          <a:p>
            <a:pPr marL="342900" indent="-342900">
              <a:buFont typeface="Arial" panose="020B0604020202020204" pitchFamily="34" charset="0"/>
              <a:buChar char="•"/>
            </a:pPr>
            <a:r>
              <a:rPr lang="en-US" sz="2800" b="1" i="0" dirty="0">
                <a:solidFill>
                  <a:srgbClr val="107F8B"/>
                </a:solidFill>
                <a:effectLst/>
              </a:rPr>
              <a:t>BMC Palliative Care</a:t>
            </a:r>
          </a:p>
          <a:p>
            <a:pPr algn="r" rtl="1"/>
            <a:r>
              <a:rPr lang="he-IL" sz="2800" dirty="0">
                <a:latin typeface="Arial" panose="020B0604020202020204" pitchFamily="34" charset="0"/>
                <a:cs typeface="Arial" panose="020B0604020202020204" pitchFamily="34" charset="0"/>
              </a:rPr>
              <a:t>חלק מקבוצת כתבי עת של </a:t>
            </a:r>
            <a:r>
              <a:rPr lang="en-US" sz="2800" dirty="0">
                <a:latin typeface="Arial" panose="020B0604020202020204" pitchFamily="34" charset="0"/>
                <a:cs typeface="Arial" panose="020B0604020202020204" pitchFamily="34" charset="0"/>
              </a:rPr>
              <a:t>Springer nature</a:t>
            </a:r>
            <a:r>
              <a:rPr lang="he-IL" sz="2800" dirty="0">
                <a:latin typeface="Arial" panose="020B0604020202020204" pitchFamily="34" charset="0"/>
                <a:cs typeface="Arial" panose="020B0604020202020204" pitchFamily="34" charset="0"/>
              </a:rPr>
              <a:t>. דוגלים ב</a:t>
            </a:r>
            <a:r>
              <a:rPr lang="he-IL" sz="2800" b="1" dirty="0">
                <a:latin typeface="Arial" panose="020B0604020202020204" pitchFamily="34" charset="0"/>
                <a:cs typeface="Arial" panose="020B0604020202020204" pitchFamily="34" charset="0"/>
              </a:rPr>
              <a:t>גישה פתוחה</a:t>
            </a:r>
            <a:r>
              <a:rPr lang="he-IL"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68343826"/>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TM10001106[[fn=תג]]</Template>
  <TotalTime>22822</TotalTime>
  <Words>2203</Words>
  <Application>Microsoft Office PowerPoint</Application>
  <PresentationFormat>Widescreen</PresentationFormat>
  <Paragraphs>370</Paragraphs>
  <Slides>52</Slides>
  <Notes>50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Aptos</vt:lpstr>
      <vt:lpstr>Arial</vt:lpstr>
      <vt:lpstr>Avenir Next LT Pro</vt:lpstr>
      <vt:lpstr>Bahnschrift</vt:lpstr>
      <vt:lpstr>Times New Roman</vt:lpstr>
      <vt:lpstr>YouTube Noto</vt:lpstr>
      <vt:lpstr>MatrixVTI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Julia Estrin</dc:creator>
  <cp:lastModifiedBy>Talmon Friedlander</cp:lastModifiedBy>
  <cp:revision>126</cp:revision>
  <dcterms:created xsi:type="dcterms:W3CDTF">2025-01-11T12:29:54Z</dcterms:created>
  <dcterms:modified xsi:type="dcterms:W3CDTF">2025-12-23T11:04:44Z</dcterms:modified>
</cp:coreProperties>
</file>